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handoutMasterIdLst>
    <p:handoutMasterId r:id="rId13"/>
  </p:handoutMasterIdLst>
  <p:sldIdLst>
    <p:sldId id="266" r:id="rId2"/>
    <p:sldId id="267" r:id="rId3"/>
    <p:sldId id="273" r:id="rId4"/>
    <p:sldId id="274" r:id="rId5"/>
    <p:sldId id="268" r:id="rId6"/>
    <p:sldId id="257" r:id="rId7"/>
    <p:sldId id="256" r:id="rId8"/>
    <p:sldId id="270" r:id="rId9"/>
    <p:sldId id="271" r:id="rId10"/>
    <p:sldId id="272" r:id="rId11"/>
  </p:sldIdLst>
  <p:sldSz cx="14630400" cy="8229600"/>
  <p:notesSz cx="8229600" cy="14630400"/>
  <p:embeddedFontLst>
    <p:embeddedFont>
      <p:font typeface="Montserrat Medium" panose="00000600000000000000" pitchFamily="2" charset="0"/>
      <p:regular r:id="rId14"/>
      <p:italic r:id="rId15"/>
    </p:embeddedFont>
    <p:embeddedFont>
      <p:font typeface="Roboto" pitchFamily="2"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8" d="100"/>
          <a:sy n="98" d="100"/>
        </p:scale>
        <p:origin x="282" y="84"/>
      </p:cViewPr>
      <p:guideLst/>
    </p:cSldViewPr>
  </p:slideViewPr>
  <p:notesTextViewPr>
    <p:cViewPr>
      <p:scale>
        <a:sx n="1" d="1"/>
        <a:sy n="1" d="1"/>
      </p:scale>
      <p:origin x="0" y="0"/>
    </p:cViewPr>
  </p:notesTextViewPr>
  <p:notesViewPr>
    <p:cSldViewPr snapToGrid="0" snapToObjects="1">
      <p:cViewPr varScale="1">
        <p:scale>
          <a:sx n="56" d="100"/>
          <a:sy n="56" d="100"/>
        </p:scale>
        <p:origin x="427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5CA518-AE68-2D11-2A3F-240E059EF973}"/>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21A2BAF-7F76-5DB7-07C3-F16924C9D1C4}"/>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B4E06BDD-5711-459B-8BA9-607180565AFB}" type="datetimeFigureOut">
              <a:rPr lang="en-IN" smtClean="0"/>
              <a:t>10-02-2026</a:t>
            </a:fld>
            <a:endParaRPr lang="en-IN"/>
          </a:p>
        </p:txBody>
      </p:sp>
      <p:sp>
        <p:nvSpPr>
          <p:cNvPr id="4" name="Footer Placeholder 3">
            <a:extLst>
              <a:ext uri="{FF2B5EF4-FFF2-40B4-BE49-F238E27FC236}">
                <a16:creationId xmlns:a16="http://schemas.microsoft.com/office/drawing/2014/main" id="{61CDDEC3-4AF3-6490-8BC4-B447090A9C87}"/>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endParaRPr lang="en-IN"/>
          </a:p>
        </p:txBody>
      </p:sp>
    </p:spTree>
    <p:extLst>
      <p:ext uri="{BB962C8B-B14F-4D97-AF65-F5344CB8AC3E}">
        <p14:creationId xmlns:p14="http://schemas.microsoft.com/office/powerpoint/2010/main" val="2260405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597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txBody>
          <a:bodyPr/>
          <a:lstStyle/>
          <a:p>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txBody>
          <a:bodyPr/>
          <a:lstStyle/>
          <a:p>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txBody>
          <a:bodyPr/>
          <a:lstStyle/>
          <a:p>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txBody>
          <a:bodyPr/>
          <a:lstStyle/>
          <a:p>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txBody>
          <a:bodyPr/>
          <a:lstStyle/>
          <a:p>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txBody>
          <a:bodyPr/>
          <a:lstStyle/>
          <a:p>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txBody>
          <a:bodyPr/>
          <a:lstStyle/>
          <a:p>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txBody>
          <a:bodyPr/>
          <a:lstStyle/>
          <a:p>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txBody>
          <a:bodyPr/>
          <a:lstStyle/>
          <a:p>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C343BC-678B-171C-4F2B-B039C66CC740}"/>
              </a:ext>
            </a:extLst>
          </p:cNvPr>
          <p:cNvSpPr/>
          <p:nvPr/>
        </p:nvSpPr>
        <p:spPr>
          <a:xfrm>
            <a:off x="3399068" y="1114217"/>
            <a:ext cx="7832272" cy="1200329"/>
          </a:xfrm>
          <a:prstGeom prst="rect">
            <a:avLst/>
          </a:prstGeom>
          <a:noFill/>
        </p:spPr>
        <p:txBody>
          <a:bodyPr wrap="none" lIns="91440" tIns="45720" rIns="91440" bIns="45720">
            <a:spAutoFit/>
          </a:bodyPr>
          <a:lstStyle/>
          <a:p>
            <a:pPr algn="ctr"/>
            <a:r>
              <a:rPr lang="en-US" sz="7200" b="1" cap="none" spc="50" dirty="0">
                <a:ln w="9525" cmpd="sng">
                  <a:solidFill>
                    <a:schemeClr val="accent1"/>
                  </a:solidFill>
                  <a:prstDash val="solid"/>
                </a:ln>
                <a:solidFill>
                  <a:srgbClr val="70AD47">
                    <a:tint val="1000"/>
                  </a:srgbClr>
                </a:solidFill>
                <a:effectLst>
                  <a:glow rad="38100">
                    <a:schemeClr val="accent1">
                      <a:alpha val="40000"/>
                    </a:schemeClr>
                  </a:glow>
                </a:effectLst>
              </a:rPr>
              <a:t>Infosys</a:t>
            </a: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US" sz="7200" b="1" cap="none" spc="50" dirty="0">
                <a:ln w="9525" cmpd="sng">
                  <a:solidFill>
                    <a:schemeClr val="accent1"/>
                  </a:solidFill>
                  <a:prstDash val="solid"/>
                </a:ln>
                <a:solidFill>
                  <a:srgbClr val="70AD47">
                    <a:tint val="1000"/>
                  </a:srgbClr>
                </a:solidFill>
                <a:effectLst>
                  <a:glow rad="38100">
                    <a:schemeClr val="accent1">
                      <a:alpha val="40000"/>
                    </a:schemeClr>
                  </a:glow>
                </a:effectLst>
              </a:rPr>
              <a:t>SpringBoard</a:t>
            </a:r>
          </a:p>
        </p:txBody>
      </p:sp>
      <p:sp>
        <p:nvSpPr>
          <p:cNvPr id="5" name="Rectangle 4">
            <a:extLst>
              <a:ext uri="{FF2B5EF4-FFF2-40B4-BE49-F238E27FC236}">
                <a16:creationId xmlns:a16="http://schemas.microsoft.com/office/drawing/2014/main" id="{809F2E6B-F4B5-7FF0-CF9E-D77CAF6A297B}"/>
              </a:ext>
            </a:extLst>
          </p:cNvPr>
          <p:cNvSpPr/>
          <p:nvPr/>
        </p:nvSpPr>
        <p:spPr>
          <a:xfrm>
            <a:off x="3677634" y="3118114"/>
            <a:ext cx="7275133" cy="1323439"/>
          </a:xfrm>
          <a:prstGeom prst="rect">
            <a:avLst/>
          </a:prstGeom>
          <a:noFill/>
        </p:spPr>
        <p:txBody>
          <a:bodyPr wrap="non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FOOD TRENDS UNDERSTANDING</a:t>
            </a:r>
          </a:p>
          <a:p>
            <a:pPr algn="ctr"/>
            <a:r>
              <a:rPr lang="en-US" sz="4000" b="1" cap="none" spc="50" dirty="0">
                <a:ln w="0"/>
                <a:solidFill>
                  <a:schemeClr val="bg2"/>
                </a:solidFill>
                <a:effectLst>
                  <a:innerShdw blurRad="63500" dist="50800" dir="13500000">
                    <a:srgbClr val="000000">
                      <a:alpha val="50000"/>
                    </a:srgbClr>
                  </a:innerShdw>
                </a:effectLst>
              </a:rPr>
              <a:t>CUSTOMER PREFERENCES </a:t>
            </a:r>
          </a:p>
        </p:txBody>
      </p:sp>
      <p:sp>
        <p:nvSpPr>
          <p:cNvPr id="6" name="TextBox 5">
            <a:extLst>
              <a:ext uri="{FF2B5EF4-FFF2-40B4-BE49-F238E27FC236}">
                <a16:creationId xmlns:a16="http://schemas.microsoft.com/office/drawing/2014/main" id="{094D8FE7-23B7-0BFB-E73D-07BDCE8FA26B}"/>
              </a:ext>
            </a:extLst>
          </p:cNvPr>
          <p:cNvSpPr txBox="1"/>
          <p:nvPr/>
        </p:nvSpPr>
        <p:spPr>
          <a:xfrm>
            <a:off x="4342625" y="4896820"/>
            <a:ext cx="5945149" cy="1077218"/>
          </a:xfrm>
          <a:prstGeom prst="rect">
            <a:avLst/>
          </a:prstGeom>
          <a:noFill/>
        </p:spPr>
        <p:txBody>
          <a:bodyPr wrap="square" rtlCol="0">
            <a:spAutoFit/>
          </a:bodyPr>
          <a:lstStyle/>
          <a:p>
            <a:pPr algn="ctr"/>
            <a:r>
              <a:rPr lang="en-IN" sz="3200" dirty="0">
                <a:solidFill>
                  <a:schemeClr val="bg1"/>
                </a:solidFill>
              </a:rPr>
              <a:t>Group 1 – Batch 11</a:t>
            </a:r>
          </a:p>
          <a:p>
            <a:pPr algn="ctr"/>
            <a:r>
              <a:rPr lang="en-IN" sz="3200" dirty="0">
                <a:solidFill>
                  <a:schemeClr val="bg1"/>
                </a:solidFill>
              </a:rPr>
              <a:t>Team-B</a:t>
            </a:r>
          </a:p>
        </p:txBody>
      </p:sp>
      <p:sp>
        <p:nvSpPr>
          <p:cNvPr id="7" name="TextBox 6">
            <a:extLst>
              <a:ext uri="{FF2B5EF4-FFF2-40B4-BE49-F238E27FC236}">
                <a16:creationId xmlns:a16="http://schemas.microsoft.com/office/drawing/2014/main" id="{4E9D3AD1-7432-4921-7225-539C37895FC7}"/>
              </a:ext>
            </a:extLst>
          </p:cNvPr>
          <p:cNvSpPr txBox="1"/>
          <p:nvPr/>
        </p:nvSpPr>
        <p:spPr>
          <a:xfrm>
            <a:off x="3778369" y="6306177"/>
            <a:ext cx="7073660" cy="523220"/>
          </a:xfrm>
          <a:prstGeom prst="rect">
            <a:avLst/>
          </a:prstGeom>
          <a:noFill/>
        </p:spPr>
        <p:txBody>
          <a:bodyPr wrap="square" rtlCol="0">
            <a:spAutoFit/>
          </a:bodyPr>
          <a:lstStyle>
            <a:defPPr>
              <a:defRPr lang="en-US"/>
            </a:defPPr>
            <a:lvl1pPr algn="ctr">
              <a:defRPr>
                <a:solidFill>
                  <a:schemeClr val="bg1"/>
                </a:solidFill>
              </a:defRPr>
            </a:lvl1pPr>
          </a:lstStyle>
          <a:p>
            <a:r>
              <a:rPr lang="en-US" sz="2800" dirty="0"/>
              <a:t>Shashank Singh</a:t>
            </a:r>
          </a:p>
        </p:txBody>
      </p:sp>
    </p:spTree>
    <p:extLst>
      <p:ext uri="{BB962C8B-B14F-4D97-AF65-F5344CB8AC3E}">
        <p14:creationId xmlns:p14="http://schemas.microsoft.com/office/powerpoint/2010/main" val="415514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57DB3B-B751-E467-BF9A-F4C9C3B921F2}"/>
              </a:ext>
            </a:extLst>
          </p:cNvPr>
          <p:cNvSpPr/>
          <p:nvPr/>
        </p:nvSpPr>
        <p:spPr>
          <a:xfrm>
            <a:off x="1456066" y="939118"/>
            <a:ext cx="11718273" cy="923330"/>
          </a:xfrm>
          <a:prstGeom prst="rect">
            <a:avLst/>
          </a:prstGeom>
          <a:noFill/>
        </p:spPr>
        <p:txBody>
          <a:bodyPr wrap="none" lIns="91440" tIns="45720" rIns="91440" bIns="45720">
            <a:spAutoFit/>
          </a:bodyPr>
          <a:lstStyle/>
          <a:p>
            <a:pPr algn="ctr"/>
            <a:r>
              <a:rPr lang="en-US" sz="4400" b="1" spc="50" dirty="0">
                <a:ln w="0">
                  <a:solidFill>
                    <a:schemeClr val="accent1"/>
                  </a:solidFill>
                </a:ln>
                <a:solidFill>
                  <a:schemeClr val="bg2"/>
                </a:solidFill>
                <a:effectLst>
                  <a:glow rad="63500">
                    <a:schemeClr val="accent1">
                      <a:satMod val="175000"/>
                      <a:alpha val="40000"/>
                    </a:schemeClr>
                  </a:glow>
                  <a:outerShdw blurRad="50800" dist="38100" algn="l" rotWithShape="0">
                    <a:prstClr val="black">
                      <a:alpha val="40000"/>
                    </a:prstClr>
                  </a:outerShdw>
                </a:effectLst>
              </a:rPr>
              <a:t>Acknowledgement &amp; References</a:t>
            </a:r>
            <a:endParaRPr lang="en-IN" sz="4400" b="1" spc="50" dirty="0">
              <a:ln w="0">
                <a:solidFill>
                  <a:schemeClr val="accent1"/>
                </a:solidFill>
              </a:ln>
              <a:solidFill>
                <a:schemeClr val="bg2"/>
              </a:solidFill>
              <a:effectLst>
                <a:glow rad="63500">
                  <a:schemeClr val="accent1">
                    <a:satMod val="175000"/>
                    <a:alpha val="40000"/>
                  </a:schemeClr>
                </a:glow>
                <a:outerShdw blurRad="50800" dist="38100" algn="l" rotWithShape="0">
                  <a:prstClr val="black">
                    <a:alpha val="40000"/>
                  </a:prstClr>
                </a:outerShdw>
              </a:effectLst>
            </a:endParaRPr>
          </a:p>
        </p:txBody>
      </p:sp>
      <p:sp>
        <p:nvSpPr>
          <p:cNvPr id="7" name="TextBox 6">
            <a:extLst>
              <a:ext uri="{FF2B5EF4-FFF2-40B4-BE49-F238E27FC236}">
                <a16:creationId xmlns:a16="http://schemas.microsoft.com/office/drawing/2014/main" id="{C1CEDF8F-2FC2-B2B6-A489-0076C4751719}"/>
              </a:ext>
            </a:extLst>
          </p:cNvPr>
          <p:cNvSpPr txBox="1"/>
          <p:nvPr/>
        </p:nvSpPr>
        <p:spPr>
          <a:xfrm>
            <a:off x="1186774" y="2393130"/>
            <a:ext cx="12256851" cy="36824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33" dirty="0">
                <a:solidFill>
                  <a:schemeClr val="bg1"/>
                </a:solidFill>
                <a:latin typeface="Calibri" panose="020F0502020204030204"/>
              </a:rPr>
              <a:t>I</a:t>
            </a:r>
            <a:r>
              <a:rPr kumimoji="0" lang="en-US" sz="2333" b="0" i="0" u="none" strike="noStrike" kern="1200" cap="none" spc="0" normalizeH="0" baseline="0" noProof="0" dirty="0">
                <a:ln>
                  <a:noFill/>
                </a:ln>
                <a:solidFill>
                  <a:schemeClr val="bg1"/>
                </a:solidFill>
                <a:effectLst/>
                <a:uLnTx/>
                <a:uFillTx/>
                <a:latin typeface="Calibri" panose="020F0502020204030204"/>
                <a:ea typeface="+mn-ea"/>
                <a:cs typeface="+mn-cs"/>
              </a:rPr>
              <a:t> would like to express our heartfelt gratitude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33" b="0" i="0" u="none" strike="noStrike" kern="1200" cap="none" spc="0" normalizeH="0" baseline="0" noProof="0" dirty="0">
                <a:ln>
                  <a:noFill/>
                </a:ln>
                <a:solidFill>
                  <a:schemeClr val="bg1"/>
                </a:solidFill>
                <a:effectLst/>
                <a:uLnTx/>
                <a:uFillTx/>
                <a:latin typeface="Calibri" panose="020F0502020204030204"/>
                <a:ea typeface="+mn-ea"/>
                <a:cs typeface="+mn-cs"/>
              </a:rPr>
              <a:t>Infosys Springboard Team– for organizing this valuable internship opportunity.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33" b="0" i="0" u="none" strike="noStrike" kern="1200" cap="none" spc="0" normalizeH="0" baseline="0" noProof="0" dirty="0">
                <a:ln>
                  <a:noFill/>
                </a:ln>
                <a:solidFill>
                  <a:schemeClr val="bg1"/>
                </a:solidFill>
                <a:effectLst/>
                <a:uLnTx/>
                <a:uFillTx/>
                <a:latin typeface="Calibri" panose="020F0502020204030204"/>
                <a:ea typeface="+mn-ea"/>
                <a:cs typeface="+mn-cs"/>
              </a:rPr>
              <a:t>Our Mentor(Nityasree mam) - for her continuous support and feedback.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33" b="0" i="0" u="none" strike="noStrike" kern="1200" cap="none" spc="0" normalizeH="0" baseline="0" noProof="0" dirty="0">
                <a:ln>
                  <a:noFill/>
                </a:ln>
                <a:solidFill>
                  <a:schemeClr val="bg1"/>
                </a:solidFill>
                <a:effectLst/>
                <a:uLnTx/>
                <a:uFillTx/>
                <a:latin typeface="Calibri" panose="020F0502020204030204"/>
                <a:ea typeface="+mn-ea"/>
                <a:cs typeface="+mn-cs"/>
              </a:rPr>
              <a:t>My Teammates(Garvit Rajpoot, Vanshika) – for collaboration, encouragement, and insights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33" b="0" i="0" u="none" strike="noStrike" kern="1200" cap="none" spc="0" normalizeH="0" baseline="0" noProof="0" dirty="0">
                <a:ln>
                  <a:noFill/>
                </a:ln>
                <a:solidFill>
                  <a:schemeClr val="bg1"/>
                </a:solidFill>
                <a:effectLst/>
                <a:uLnTx/>
                <a:uFillTx/>
                <a:latin typeface="Calibri" panose="020F0502020204030204"/>
                <a:ea typeface="+mn-ea"/>
                <a:cs typeface="+mn-cs"/>
              </a:rPr>
              <a:t>This internship has been a significant step in our professional growth and technical journey.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33" b="0" i="0" u="none" strike="noStrike" kern="1200" cap="none" spc="0" normalizeH="0" baseline="0" noProof="0" dirty="0">
                <a:ln>
                  <a:noFill/>
                </a:ln>
                <a:solidFill>
                  <a:schemeClr val="bg1"/>
                </a:solidFill>
                <a:effectLst/>
                <a:uLnTx/>
                <a:uFillTx/>
                <a:latin typeface="Calibri" panose="020F0502020204030204"/>
                <a:ea typeface="+mn-ea"/>
                <a:cs typeface="+mn-cs"/>
              </a:rPr>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33" b="0" i="0" u="none" strike="noStrike" kern="1200" cap="none" spc="0" normalizeH="0" baseline="0" noProof="0" dirty="0">
                <a:ln>
                  <a:noFill/>
                </a:ln>
                <a:solidFill>
                  <a:schemeClr val="bg1"/>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33" b="0" i="0" u="none" strike="noStrike" kern="1200" cap="none" spc="0" normalizeH="0" baseline="0" noProof="0" dirty="0">
                <a:ln>
                  <a:noFill/>
                </a:ln>
                <a:solidFill>
                  <a:schemeClr val="bg1"/>
                </a:solidFill>
                <a:effectLst/>
                <a:uLnTx/>
                <a:uFillTx/>
                <a:latin typeface="Calibri" panose="020F0502020204030204"/>
                <a:ea typeface="+mn-ea"/>
                <a:cs typeface="+mn-cs"/>
              </a:rPr>
              <a:t>Microsoft Power BI Documentation - Food_trend.pbix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33" b="0" i="0" u="none" strike="noStrike" kern="1200" cap="none" spc="0" normalizeH="0" baseline="0" noProof="0" dirty="0">
                <a:ln>
                  <a:noFill/>
                </a:ln>
                <a:solidFill>
                  <a:schemeClr val="bg1"/>
                </a:solidFill>
                <a:effectLst/>
                <a:uLnTx/>
                <a:uFillTx/>
                <a:latin typeface="Calibri" panose="020F0502020204030204"/>
                <a:ea typeface="+mn-ea"/>
                <a:cs typeface="+mn-cs"/>
              </a:rPr>
              <a:t>Infosys Springboard Virtual Internship course materials -</a:t>
            </a:r>
            <a:r>
              <a:rPr kumimoji="0" lang="en-US" sz="2333" b="0" i="0" u="none" strike="noStrike" kern="1200" cap="none" spc="0" normalizeH="0" baseline="0" noProof="0" dirty="0">
                <a:ln>
                  <a:noFill/>
                </a:ln>
                <a:effectLst/>
                <a:uLnTx/>
                <a:uFillTx/>
                <a:latin typeface="Calibri" panose="020F0502020204030204"/>
                <a:ea typeface="+mn-ea"/>
                <a:cs typeface="+mn-cs"/>
              </a:rPr>
              <a:t> </a:t>
            </a:r>
            <a:r>
              <a:rPr lang="en-US" sz="2333" dirty="0">
                <a:solidFill>
                  <a:schemeClr val="bg1"/>
                </a:solidFill>
              </a:rPr>
              <a:t>Dataful and Kaggle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33"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3498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0">
            <a:extLst>
              <a:ext uri="{FF2B5EF4-FFF2-40B4-BE49-F238E27FC236}">
                <a16:creationId xmlns:a16="http://schemas.microsoft.com/office/drawing/2014/main" id="{5BBABE17-7CD5-9E2F-3217-C685EE9E1DB1}"/>
              </a:ext>
            </a:extLst>
          </p:cNvPr>
          <p:cNvSpPr/>
          <p:nvPr/>
        </p:nvSpPr>
        <p:spPr>
          <a:xfrm>
            <a:off x="1436137" y="932359"/>
            <a:ext cx="11735007" cy="769441"/>
          </a:xfrm>
          <a:prstGeom prst="rect">
            <a:avLst/>
          </a:prstGeom>
          <a:noFill/>
        </p:spPr>
        <p:txBody>
          <a:bodyPr wrap="none" lIns="91440" tIns="45720" rIns="91440" bIns="45720">
            <a:spAutoFit/>
          </a:bodyPr>
          <a:lstStyle/>
          <a:p>
            <a:pPr algn="ctr"/>
            <a:r>
              <a:rPr lang="en-US" sz="4400" b="1" spc="50">
                <a:ln w="0">
                  <a:solidFill>
                    <a:schemeClr val="accent1"/>
                  </a:solidFill>
                </a:ln>
                <a:solidFill>
                  <a:schemeClr val="bg2"/>
                </a:solidFill>
                <a:effectLst>
                  <a:glow rad="63500">
                    <a:schemeClr val="accent1">
                      <a:satMod val="175000"/>
                      <a:alpha val="40000"/>
                    </a:schemeClr>
                  </a:glow>
                  <a:outerShdw blurRad="50800" dist="38100" algn="l" rotWithShape="0">
                    <a:prstClr val="black">
                      <a:alpha val="40000"/>
                    </a:prstClr>
                  </a:outerShdw>
                </a:effectLst>
              </a:rPr>
              <a:t>Project Objective: </a:t>
            </a:r>
            <a:r>
              <a:rPr lang="en-US" sz="4400" b="1" spc="50" dirty="0">
                <a:ln w="0">
                  <a:solidFill>
                    <a:schemeClr val="accent1"/>
                  </a:solidFill>
                </a:ln>
                <a:solidFill>
                  <a:schemeClr val="bg2"/>
                </a:solidFill>
                <a:effectLst>
                  <a:glow rad="63500">
                    <a:schemeClr val="accent1">
                      <a:satMod val="175000"/>
                      <a:alpha val="40000"/>
                    </a:schemeClr>
                  </a:glow>
                  <a:outerShdw blurRad="50800" dist="38100" algn="l" rotWithShape="0">
                    <a:prstClr val="black">
                      <a:alpha val="40000"/>
                    </a:prstClr>
                  </a:outerShdw>
                </a:effectLst>
              </a:rPr>
              <a:t>Driving </a:t>
            </a:r>
            <a:r>
              <a:rPr lang="en-US" sz="4400" b="1" spc="50">
                <a:ln w="0">
                  <a:solidFill>
                    <a:schemeClr val="accent1"/>
                  </a:solidFill>
                </a:ln>
                <a:solidFill>
                  <a:schemeClr val="bg2"/>
                </a:solidFill>
                <a:effectLst>
                  <a:glow rad="63500">
                    <a:schemeClr val="accent1">
                      <a:satMod val="175000"/>
                      <a:alpha val="40000"/>
                    </a:schemeClr>
                  </a:glow>
                  <a:outerShdw blurRad="50800" dist="38100" algn="l" rotWithShape="0">
                    <a:prstClr val="black">
                      <a:alpha val="40000"/>
                    </a:prstClr>
                  </a:outerShdw>
                </a:effectLst>
              </a:rPr>
              <a:t>Data-Driven Decisions</a:t>
            </a:r>
            <a:endParaRPr lang="en-US" sz="4400" b="1" spc="50" dirty="0">
              <a:ln w="0">
                <a:solidFill>
                  <a:schemeClr val="accent1"/>
                </a:solidFill>
              </a:ln>
              <a:solidFill>
                <a:schemeClr val="bg2"/>
              </a:solidFill>
              <a:effectLst>
                <a:glow rad="63500">
                  <a:schemeClr val="accent1">
                    <a:satMod val="175000"/>
                    <a:alpha val="40000"/>
                  </a:schemeClr>
                </a:glow>
                <a:outerShdw blurRad="50800" dist="38100" algn="l" rotWithShape="0">
                  <a:prstClr val="black">
                    <a:alpha val="40000"/>
                  </a:prstClr>
                </a:outerShdw>
              </a:effectLst>
            </a:endParaRPr>
          </a:p>
        </p:txBody>
      </p:sp>
      <p:sp>
        <p:nvSpPr>
          <p:cNvPr id="26" name="Text 1">
            <a:extLst>
              <a:ext uri="{FF2B5EF4-FFF2-40B4-BE49-F238E27FC236}">
                <a16:creationId xmlns:a16="http://schemas.microsoft.com/office/drawing/2014/main" id="{0EB4DF84-A260-9E20-6606-933F9BC27055}"/>
              </a:ext>
            </a:extLst>
          </p:cNvPr>
          <p:cNvSpPr/>
          <p:nvPr/>
        </p:nvSpPr>
        <p:spPr>
          <a:xfrm>
            <a:off x="1532184" y="2212280"/>
            <a:ext cx="10869018" cy="529233"/>
          </a:xfrm>
          <a:prstGeom prst="rect">
            <a:avLst/>
          </a:prstGeom>
          <a:noFill/>
          <a:ln/>
        </p:spPr>
        <p:txBody>
          <a:bodyPr wrap="square" lIns="0" tIns="0" rIns="0" bIns="0" rtlCol="0" anchor="t"/>
          <a:lstStyle/>
          <a:p>
            <a:pPr>
              <a:lnSpc>
                <a:spcPts val="2083"/>
              </a:lnSpc>
            </a:pPr>
            <a:r>
              <a:rPr lang="en-US" sz="1400" dirty="0">
                <a:solidFill>
                  <a:schemeClr val="bg1">
                    <a:lumMod val="95000"/>
                  </a:schemeClr>
                </a:solidFill>
                <a:latin typeface="Inter Light" pitchFamily="34" charset="0"/>
                <a:ea typeface="Inter Light" pitchFamily="34" charset="-122"/>
                <a:cs typeface="Inter Light" pitchFamily="34" charset="-120"/>
              </a:rPr>
              <a:t>The dashboards analyze customer behavior, sales performance, delivery operations, sentiment trends, and menu optimization. This intelligence empowers stakeholders to make informed choices that enhance business outcomes.</a:t>
            </a:r>
            <a:endParaRPr lang="en-US" sz="1400" dirty="0">
              <a:solidFill>
                <a:schemeClr val="bg1">
                  <a:lumMod val="95000"/>
                </a:schemeClr>
              </a:solidFill>
            </a:endParaRPr>
          </a:p>
        </p:txBody>
      </p:sp>
      <p:sp>
        <p:nvSpPr>
          <p:cNvPr id="27" name="Shape 2">
            <a:extLst>
              <a:ext uri="{FF2B5EF4-FFF2-40B4-BE49-F238E27FC236}">
                <a16:creationId xmlns:a16="http://schemas.microsoft.com/office/drawing/2014/main" id="{632DADE0-B4A6-9FA4-FE0F-CA772E886523}"/>
              </a:ext>
            </a:extLst>
          </p:cNvPr>
          <p:cNvSpPr/>
          <p:nvPr/>
        </p:nvSpPr>
        <p:spPr>
          <a:xfrm>
            <a:off x="1786483" y="3700215"/>
            <a:ext cx="2593281" cy="1891606"/>
          </a:xfrm>
          <a:prstGeom prst="roundRect">
            <a:avLst>
              <a:gd name="adj" fmla="val 7869"/>
            </a:avLst>
          </a:prstGeom>
          <a:solidFill>
            <a:srgbClr val="EFF0F6"/>
          </a:solidFill>
          <a:ln w="7620">
            <a:solidFill>
              <a:srgbClr val="C5C7D2"/>
            </a:solidFill>
            <a:prstDash val="solid"/>
          </a:ln>
        </p:spPr>
        <p:txBody>
          <a:bodyPr/>
          <a:lstStyle/>
          <a:p>
            <a:endParaRPr lang="en-IN"/>
          </a:p>
        </p:txBody>
      </p:sp>
      <p:pic>
        <p:nvPicPr>
          <p:cNvPr id="28" name="Image 0" descr="preencoded.png">
            <a:extLst>
              <a:ext uri="{FF2B5EF4-FFF2-40B4-BE49-F238E27FC236}">
                <a16:creationId xmlns:a16="http://schemas.microsoft.com/office/drawing/2014/main" id="{8531ECA7-02FF-BE27-3195-05852B50879D}"/>
              </a:ext>
            </a:extLst>
          </p:cNvPr>
          <p:cNvPicPr>
            <a:picLocks noChangeAspect="1"/>
          </p:cNvPicPr>
          <p:nvPr/>
        </p:nvPicPr>
        <p:blipFill>
          <a:blip r:embed="rId2"/>
          <a:stretch>
            <a:fillRect/>
          </a:stretch>
        </p:blipFill>
        <p:spPr>
          <a:xfrm>
            <a:off x="1958132" y="3871864"/>
            <a:ext cx="496094" cy="496094"/>
          </a:xfrm>
          <a:prstGeom prst="rect">
            <a:avLst/>
          </a:prstGeom>
        </p:spPr>
      </p:pic>
      <p:pic>
        <p:nvPicPr>
          <p:cNvPr id="29" name="Image 1" descr="preencoded.png">
            <a:extLst>
              <a:ext uri="{FF2B5EF4-FFF2-40B4-BE49-F238E27FC236}">
                <a16:creationId xmlns:a16="http://schemas.microsoft.com/office/drawing/2014/main" id="{A2CDA6B8-4D48-DD4F-83BE-FF4F423386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4557" y="4008190"/>
            <a:ext cx="223243" cy="223243"/>
          </a:xfrm>
          <a:prstGeom prst="rect">
            <a:avLst/>
          </a:prstGeom>
        </p:spPr>
      </p:pic>
      <p:sp>
        <p:nvSpPr>
          <p:cNvPr id="30" name="Text 3">
            <a:extLst>
              <a:ext uri="{FF2B5EF4-FFF2-40B4-BE49-F238E27FC236}">
                <a16:creationId xmlns:a16="http://schemas.microsoft.com/office/drawing/2014/main" id="{6345CB42-01F2-5AFE-D138-873008CEC389}"/>
              </a:ext>
            </a:extLst>
          </p:cNvPr>
          <p:cNvSpPr/>
          <p:nvPr/>
        </p:nvSpPr>
        <p:spPr>
          <a:xfrm>
            <a:off x="1958131" y="4533256"/>
            <a:ext cx="2067421" cy="258465"/>
          </a:xfrm>
          <a:prstGeom prst="rect">
            <a:avLst/>
          </a:prstGeom>
          <a:noFill/>
          <a:ln/>
        </p:spPr>
        <p:txBody>
          <a:bodyPr wrap="none" lIns="0" tIns="0" rIns="0" bIns="0" rtlCol="0" anchor="t"/>
          <a:lstStyle/>
          <a:p>
            <a:pPr>
              <a:lnSpc>
                <a:spcPts val="2000"/>
              </a:lnSpc>
            </a:pPr>
            <a:r>
              <a:rPr lang="en-US" sz="1625" dirty="0">
                <a:solidFill>
                  <a:srgbClr val="3D3E44"/>
                </a:solidFill>
                <a:latin typeface="Montserrat Medium" pitchFamily="34" charset="0"/>
                <a:ea typeface="Montserrat Medium" pitchFamily="34" charset="-122"/>
                <a:cs typeface="Montserrat Medium" pitchFamily="34" charset="-120"/>
              </a:rPr>
              <a:t>Customer Behavior</a:t>
            </a:r>
            <a:endParaRPr lang="en-US" sz="1625" dirty="0"/>
          </a:p>
        </p:txBody>
      </p:sp>
      <p:sp>
        <p:nvSpPr>
          <p:cNvPr id="31" name="Text 4">
            <a:extLst>
              <a:ext uri="{FF2B5EF4-FFF2-40B4-BE49-F238E27FC236}">
                <a16:creationId xmlns:a16="http://schemas.microsoft.com/office/drawing/2014/main" id="{C3A66428-15B9-E502-B74E-BA984C149F96}"/>
              </a:ext>
            </a:extLst>
          </p:cNvPr>
          <p:cNvSpPr/>
          <p:nvPr/>
        </p:nvSpPr>
        <p:spPr>
          <a:xfrm>
            <a:off x="1958131" y="4890939"/>
            <a:ext cx="2249983" cy="529233"/>
          </a:xfrm>
          <a:prstGeom prst="rect">
            <a:avLst/>
          </a:prstGeom>
          <a:noFill/>
          <a:ln/>
        </p:spPr>
        <p:txBody>
          <a:bodyPr wrap="square" lIns="0" tIns="0" rIns="0" bIns="0" rtlCol="0" anchor="t"/>
          <a:lstStyle/>
          <a:p>
            <a:pPr>
              <a:lnSpc>
                <a:spcPts val="2083"/>
              </a:lnSpc>
            </a:pPr>
            <a:r>
              <a:rPr lang="en-US" sz="1292" dirty="0">
                <a:solidFill>
                  <a:srgbClr val="3D3E44"/>
                </a:solidFill>
                <a:latin typeface="Inter Light" pitchFamily="34" charset="0"/>
                <a:ea typeface="Inter Light" pitchFamily="34" charset="-122"/>
                <a:cs typeface="Inter Light" pitchFamily="34" charset="-120"/>
              </a:rPr>
              <a:t>Understanding preferences and patterns.</a:t>
            </a:r>
            <a:endParaRPr lang="en-US" sz="1292" dirty="0"/>
          </a:p>
        </p:txBody>
      </p:sp>
      <p:sp>
        <p:nvSpPr>
          <p:cNvPr id="32" name="Shape 5">
            <a:extLst>
              <a:ext uri="{FF2B5EF4-FFF2-40B4-BE49-F238E27FC236}">
                <a16:creationId xmlns:a16="http://schemas.microsoft.com/office/drawing/2014/main" id="{3E14F891-2399-6471-315F-10F58A58A596}"/>
              </a:ext>
            </a:extLst>
          </p:cNvPr>
          <p:cNvSpPr/>
          <p:nvPr/>
        </p:nvSpPr>
        <p:spPr>
          <a:xfrm>
            <a:off x="4545061" y="3700215"/>
            <a:ext cx="2593281" cy="1891606"/>
          </a:xfrm>
          <a:prstGeom prst="roundRect">
            <a:avLst>
              <a:gd name="adj" fmla="val 7869"/>
            </a:avLst>
          </a:prstGeom>
          <a:solidFill>
            <a:srgbClr val="EFF0F6"/>
          </a:solidFill>
          <a:ln w="7620">
            <a:solidFill>
              <a:srgbClr val="C5C7D2"/>
            </a:solidFill>
            <a:prstDash val="solid"/>
          </a:ln>
        </p:spPr>
        <p:txBody>
          <a:bodyPr/>
          <a:lstStyle/>
          <a:p>
            <a:endParaRPr lang="en-IN"/>
          </a:p>
        </p:txBody>
      </p:sp>
      <p:pic>
        <p:nvPicPr>
          <p:cNvPr id="33" name="Image 2" descr="preencoded.png">
            <a:extLst>
              <a:ext uri="{FF2B5EF4-FFF2-40B4-BE49-F238E27FC236}">
                <a16:creationId xmlns:a16="http://schemas.microsoft.com/office/drawing/2014/main" id="{C1363B8B-34B0-CDCD-BB26-ACBA8BCC9E4B}"/>
              </a:ext>
            </a:extLst>
          </p:cNvPr>
          <p:cNvPicPr>
            <a:picLocks noChangeAspect="1"/>
          </p:cNvPicPr>
          <p:nvPr/>
        </p:nvPicPr>
        <p:blipFill>
          <a:blip r:embed="rId5"/>
          <a:stretch>
            <a:fillRect/>
          </a:stretch>
        </p:blipFill>
        <p:spPr>
          <a:xfrm>
            <a:off x="4716711" y="3871864"/>
            <a:ext cx="496094" cy="496094"/>
          </a:xfrm>
          <a:prstGeom prst="rect">
            <a:avLst/>
          </a:prstGeom>
        </p:spPr>
      </p:pic>
      <p:pic>
        <p:nvPicPr>
          <p:cNvPr id="34" name="Image 3" descr="preencoded.png">
            <a:extLst>
              <a:ext uri="{FF2B5EF4-FFF2-40B4-BE49-F238E27FC236}">
                <a16:creationId xmlns:a16="http://schemas.microsoft.com/office/drawing/2014/main" id="{FD8258D4-23FC-EE41-161E-E7D20EA258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53135" y="4008190"/>
            <a:ext cx="223243" cy="223243"/>
          </a:xfrm>
          <a:prstGeom prst="rect">
            <a:avLst/>
          </a:prstGeom>
        </p:spPr>
      </p:pic>
      <p:sp>
        <p:nvSpPr>
          <p:cNvPr id="35" name="Text 6">
            <a:extLst>
              <a:ext uri="{FF2B5EF4-FFF2-40B4-BE49-F238E27FC236}">
                <a16:creationId xmlns:a16="http://schemas.microsoft.com/office/drawing/2014/main" id="{5375A76C-443A-F03E-9BFE-9B28C0A08BC7}"/>
              </a:ext>
            </a:extLst>
          </p:cNvPr>
          <p:cNvSpPr/>
          <p:nvPr/>
        </p:nvSpPr>
        <p:spPr>
          <a:xfrm>
            <a:off x="4716711" y="4533256"/>
            <a:ext cx="2067421" cy="258465"/>
          </a:xfrm>
          <a:prstGeom prst="rect">
            <a:avLst/>
          </a:prstGeom>
          <a:noFill/>
          <a:ln/>
        </p:spPr>
        <p:txBody>
          <a:bodyPr wrap="none" lIns="0" tIns="0" rIns="0" bIns="0" rtlCol="0" anchor="t"/>
          <a:lstStyle/>
          <a:p>
            <a:pPr>
              <a:lnSpc>
                <a:spcPts val="2000"/>
              </a:lnSpc>
            </a:pPr>
            <a:r>
              <a:rPr lang="en-US" sz="1625" dirty="0">
                <a:solidFill>
                  <a:srgbClr val="3D3E44"/>
                </a:solidFill>
                <a:latin typeface="Montserrat Medium" pitchFamily="34" charset="0"/>
                <a:ea typeface="Montserrat Medium" pitchFamily="34" charset="-122"/>
                <a:cs typeface="Montserrat Medium" pitchFamily="34" charset="-120"/>
              </a:rPr>
              <a:t>Sales Performance</a:t>
            </a:r>
            <a:endParaRPr lang="en-US" sz="1625" dirty="0"/>
          </a:p>
        </p:txBody>
      </p:sp>
      <p:sp>
        <p:nvSpPr>
          <p:cNvPr id="36" name="Text 7">
            <a:extLst>
              <a:ext uri="{FF2B5EF4-FFF2-40B4-BE49-F238E27FC236}">
                <a16:creationId xmlns:a16="http://schemas.microsoft.com/office/drawing/2014/main" id="{E930C1B9-7AB9-2644-888E-1934F95D70E8}"/>
              </a:ext>
            </a:extLst>
          </p:cNvPr>
          <p:cNvSpPr/>
          <p:nvPr/>
        </p:nvSpPr>
        <p:spPr>
          <a:xfrm>
            <a:off x="4716710" y="4890939"/>
            <a:ext cx="2249983" cy="529233"/>
          </a:xfrm>
          <a:prstGeom prst="rect">
            <a:avLst/>
          </a:prstGeom>
          <a:noFill/>
          <a:ln/>
        </p:spPr>
        <p:txBody>
          <a:bodyPr wrap="square" lIns="0" tIns="0" rIns="0" bIns="0" rtlCol="0" anchor="t"/>
          <a:lstStyle/>
          <a:p>
            <a:pPr>
              <a:lnSpc>
                <a:spcPts val="2083"/>
              </a:lnSpc>
            </a:pPr>
            <a:r>
              <a:rPr lang="en-US" sz="1292" dirty="0">
                <a:solidFill>
                  <a:srgbClr val="3D3E44"/>
                </a:solidFill>
                <a:latin typeface="Inter Light" pitchFamily="34" charset="0"/>
                <a:ea typeface="Inter Light" pitchFamily="34" charset="-122"/>
                <a:cs typeface="Inter Light" pitchFamily="34" charset="-120"/>
              </a:rPr>
              <a:t>Tracking revenue and growth.</a:t>
            </a:r>
            <a:endParaRPr lang="en-US" sz="1292" dirty="0"/>
          </a:p>
        </p:txBody>
      </p:sp>
      <p:sp>
        <p:nvSpPr>
          <p:cNvPr id="37" name="Shape 8">
            <a:extLst>
              <a:ext uri="{FF2B5EF4-FFF2-40B4-BE49-F238E27FC236}">
                <a16:creationId xmlns:a16="http://schemas.microsoft.com/office/drawing/2014/main" id="{0AC7ED45-A433-E1DC-3C50-90FB38A1AFBF}"/>
              </a:ext>
            </a:extLst>
          </p:cNvPr>
          <p:cNvSpPr/>
          <p:nvPr/>
        </p:nvSpPr>
        <p:spPr>
          <a:xfrm>
            <a:off x="7303641" y="3700215"/>
            <a:ext cx="2593281" cy="1891606"/>
          </a:xfrm>
          <a:prstGeom prst="roundRect">
            <a:avLst>
              <a:gd name="adj" fmla="val 7869"/>
            </a:avLst>
          </a:prstGeom>
          <a:solidFill>
            <a:srgbClr val="EFF0F6"/>
          </a:solidFill>
          <a:ln w="7620">
            <a:solidFill>
              <a:srgbClr val="C5C7D2"/>
            </a:solidFill>
            <a:prstDash val="solid"/>
          </a:ln>
        </p:spPr>
        <p:txBody>
          <a:bodyPr/>
          <a:lstStyle/>
          <a:p>
            <a:endParaRPr lang="en-IN"/>
          </a:p>
        </p:txBody>
      </p:sp>
      <p:pic>
        <p:nvPicPr>
          <p:cNvPr id="38" name="Image 4" descr="preencoded.png">
            <a:extLst>
              <a:ext uri="{FF2B5EF4-FFF2-40B4-BE49-F238E27FC236}">
                <a16:creationId xmlns:a16="http://schemas.microsoft.com/office/drawing/2014/main" id="{47CC8124-61B8-FDBA-21DE-EF5955770C7E}"/>
              </a:ext>
            </a:extLst>
          </p:cNvPr>
          <p:cNvPicPr>
            <a:picLocks noChangeAspect="1"/>
          </p:cNvPicPr>
          <p:nvPr/>
        </p:nvPicPr>
        <p:blipFill>
          <a:blip r:embed="rId8"/>
          <a:stretch>
            <a:fillRect/>
          </a:stretch>
        </p:blipFill>
        <p:spPr>
          <a:xfrm>
            <a:off x="7475289" y="3871864"/>
            <a:ext cx="496094" cy="496094"/>
          </a:xfrm>
          <a:prstGeom prst="rect">
            <a:avLst/>
          </a:prstGeom>
        </p:spPr>
      </p:pic>
      <p:pic>
        <p:nvPicPr>
          <p:cNvPr id="39" name="Image 5" descr="preencoded.png">
            <a:extLst>
              <a:ext uri="{FF2B5EF4-FFF2-40B4-BE49-F238E27FC236}">
                <a16:creationId xmlns:a16="http://schemas.microsoft.com/office/drawing/2014/main" id="{3CE1EF44-436C-CE40-3AA1-CCD28CAD0E7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11715" y="4008190"/>
            <a:ext cx="223243" cy="223243"/>
          </a:xfrm>
          <a:prstGeom prst="rect">
            <a:avLst/>
          </a:prstGeom>
        </p:spPr>
      </p:pic>
      <p:sp>
        <p:nvSpPr>
          <p:cNvPr id="40" name="Text 9">
            <a:extLst>
              <a:ext uri="{FF2B5EF4-FFF2-40B4-BE49-F238E27FC236}">
                <a16:creationId xmlns:a16="http://schemas.microsoft.com/office/drawing/2014/main" id="{CAD63F03-C8B8-BC45-5DFF-0AED9F8713B0}"/>
              </a:ext>
            </a:extLst>
          </p:cNvPr>
          <p:cNvSpPr/>
          <p:nvPr/>
        </p:nvSpPr>
        <p:spPr>
          <a:xfrm>
            <a:off x="7475289" y="4533256"/>
            <a:ext cx="2067421" cy="258465"/>
          </a:xfrm>
          <a:prstGeom prst="rect">
            <a:avLst/>
          </a:prstGeom>
          <a:noFill/>
          <a:ln/>
        </p:spPr>
        <p:txBody>
          <a:bodyPr wrap="none" lIns="0" tIns="0" rIns="0" bIns="0" rtlCol="0" anchor="t"/>
          <a:lstStyle/>
          <a:p>
            <a:pPr>
              <a:lnSpc>
                <a:spcPts val="2000"/>
              </a:lnSpc>
            </a:pPr>
            <a:r>
              <a:rPr lang="en-US" sz="1625" dirty="0">
                <a:solidFill>
                  <a:srgbClr val="3D3E44"/>
                </a:solidFill>
                <a:latin typeface="Montserrat Medium" pitchFamily="34" charset="0"/>
                <a:ea typeface="Montserrat Medium" pitchFamily="34" charset="-122"/>
                <a:cs typeface="Montserrat Medium" pitchFamily="34" charset="-120"/>
              </a:rPr>
              <a:t>Delivery Operations</a:t>
            </a:r>
            <a:endParaRPr lang="en-US" sz="1625" dirty="0"/>
          </a:p>
        </p:txBody>
      </p:sp>
      <p:sp>
        <p:nvSpPr>
          <p:cNvPr id="41" name="Text 10">
            <a:extLst>
              <a:ext uri="{FF2B5EF4-FFF2-40B4-BE49-F238E27FC236}">
                <a16:creationId xmlns:a16="http://schemas.microsoft.com/office/drawing/2014/main" id="{B1FA919A-3E29-82B1-1A87-E979759206F4}"/>
              </a:ext>
            </a:extLst>
          </p:cNvPr>
          <p:cNvSpPr/>
          <p:nvPr/>
        </p:nvSpPr>
        <p:spPr>
          <a:xfrm>
            <a:off x="7475289" y="4890939"/>
            <a:ext cx="2249983" cy="529233"/>
          </a:xfrm>
          <a:prstGeom prst="rect">
            <a:avLst/>
          </a:prstGeom>
          <a:noFill/>
          <a:ln/>
        </p:spPr>
        <p:txBody>
          <a:bodyPr wrap="square" lIns="0" tIns="0" rIns="0" bIns="0" rtlCol="0" anchor="t"/>
          <a:lstStyle/>
          <a:p>
            <a:pPr>
              <a:lnSpc>
                <a:spcPts val="2083"/>
              </a:lnSpc>
            </a:pPr>
            <a:r>
              <a:rPr lang="en-US" sz="1292" dirty="0">
                <a:solidFill>
                  <a:srgbClr val="3D3E44"/>
                </a:solidFill>
                <a:latin typeface="Inter Light" pitchFamily="34" charset="0"/>
                <a:ea typeface="Inter Light" pitchFamily="34" charset="-122"/>
                <a:cs typeface="Inter Light" pitchFamily="34" charset="-120"/>
              </a:rPr>
              <a:t>Optimizing logistics and efficiency.</a:t>
            </a:r>
            <a:endParaRPr lang="en-US" sz="1292" dirty="0"/>
          </a:p>
        </p:txBody>
      </p:sp>
      <p:sp>
        <p:nvSpPr>
          <p:cNvPr id="42" name="Shape 11">
            <a:extLst>
              <a:ext uri="{FF2B5EF4-FFF2-40B4-BE49-F238E27FC236}">
                <a16:creationId xmlns:a16="http://schemas.microsoft.com/office/drawing/2014/main" id="{7921450A-BDAB-D3E5-9DDA-B901BADD2580}"/>
              </a:ext>
            </a:extLst>
          </p:cNvPr>
          <p:cNvSpPr/>
          <p:nvPr/>
        </p:nvSpPr>
        <p:spPr>
          <a:xfrm>
            <a:off x="10062220" y="3700215"/>
            <a:ext cx="2593281" cy="1891606"/>
          </a:xfrm>
          <a:prstGeom prst="roundRect">
            <a:avLst>
              <a:gd name="adj" fmla="val 7869"/>
            </a:avLst>
          </a:prstGeom>
          <a:solidFill>
            <a:srgbClr val="EFF0F6"/>
          </a:solidFill>
          <a:ln w="7620">
            <a:solidFill>
              <a:srgbClr val="C5C7D2"/>
            </a:solidFill>
            <a:prstDash val="solid"/>
          </a:ln>
        </p:spPr>
        <p:txBody>
          <a:bodyPr/>
          <a:lstStyle/>
          <a:p>
            <a:endParaRPr lang="en-IN"/>
          </a:p>
        </p:txBody>
      </p:sp>
      <p:pic>
        <p:nvPicPr>
          <p:cNvPr id="43" name="Image 6" descr="preencoded.png">
            <a:extLst>
              <a:ext uri="{FF2B5EF4-FFF2-40B4-BE49-F238E27FC236}">
                <a16:creationId xmlns:a16="http://schemas.microsoft.com/office/drawing/2014/main" id="{8F1A1283-C3EF-7E35-ED32-E938E7C33F6E}"/>
              </a:ext>
            </a:extLst>
          </p:cNvPr>
          <p:cNvPicPr>
            <a:picLocks noChangeAspect="1"/>
          </p:cNvPicPr>
          <p:nvPr/>
        </p:nvPicPr>
        <p:blipFill>
          <a:blip r:embed="rId11"/>
          <a:stretch>
            <a:fillRect/>
          </a:stretch>
        </p:blipFill>
        <p:spPr>
          <a:xfrm>
            <a:off x="10233868" y="3871864"/>
            <a:ext cx="496094" cy="496094"/>
          </a:xfrm>
          <a:prstGeom prst="rect">
            <a:avLst/>
          </a:prstGeom>
        </p:spPr>
      </p:pic>
      <p:pic>
        <p:nvPicPr>
          <p:cNvPr id="44" name="Image 7" descr="preencoded.png">
            <a:extLst>
              <a:ext uri="{FF2B5EF4-FFF2-40B4-BE49-F238E27FC236}">
                <a16:creationId xmlns:a16="http://schemas.microsoft.com/office/drawing/2014/main" id="{BBE174D6-C8A6-A8EC-2352-6541D32F7C0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370294" y="4008190"/>
            <a:ext cx="223243" cy="223243"/>
          </a:xfrm>
          <a:prstGeom prst="rect">
            <a:avLst/>
          </a:prstGeom>
        </p:spPr>
      </p:pic>
      <p:sp>
        <p:nvSpPr>
          <p:cNvPr id="45" name="Text 12">
            <a:extLst>
              <a:ext uri="{FF2B5EF4-FFF2-40B4-BE49-F238E27FC236}">
                <a16:creationId xmlns:a16="http://schemas.microsoft.com/office/drawing/2014/main" id="{B1F66371-F214-26A2-F01A-ED76D8772B87}"/>
              </a:ext>
            </a:extLst>
          </p:cNvPr>
          <p:cNvSpPr/>
          <p:nvPr/>
        </p:nvSpPr>
        <p:spPr>
          <a:xfrm>
            <a:off x="10233868" y="4533256"/>
            <a:ext cx="2067421" cy="258465"/>
          </a:xfrm>
          <a:prstGeom prst="rect">
            <a:avLst/>
          </a:prstGeom>
          <a:noFill/>
          <a:ln/>
        </p:spPr>
        <p:txBody>
          <a:bodyPr wrap="none" lIns="0" tIns="0" rIns="0" bIns="0" rtlCol="0" anchor="t"/>
          <a:lstStyle/>
          <a:p>
            <a:pPr>
              <a:lnSpc>
                <a:spcPts val="2000"/>
              </a:lnSpc>
            </a:pPr>
            <a:r>
              <a:rPr lang="en-US" sz="1625" dirty="0">
                <a:solidFill>
                  <a:srgbClr val="3D3E44"/>
                </a:solidFill>
                <a:latin typeface="Montserrat Medium" pitchFamily="34" charset="0"/>
                <a:ea typeface="Montserrat Medium" pitchFamily="34" charset="-122"/>
                <a:cs typeface="Montserrat Medium" pitchFamily="34" charset="-120"/>
              </a:rPr>
              <a:t>Sentiment Trends</a:t>
            </a:r>
            <a:endParaRPr lang="en-US" sz="1625" dirty="0"/>
          </a:p>
        </p:txBody>
      </p:sp>
      <p:sp>
        <p:nvSpPr>
          <p:cNvPr id="46" name="Text 13">
            <a:extLst>
              <a:ext uri="{FF2B5EF4-FFF2-40B4-BE49-F238E27FC236}">
                <a16:creationId xmlns:a16="http://schemas.microsoft.com/office/drawing/2014/main" id="{B5E1AE23-3933-98CA-B2F7-C5CC05783FC4}"/>
              </a:ext>
            </a:extLst>
          </p:cNvPr>
          <p:cNvSpPr/>
          <p:nvPr/>
        </p:nvSpPr>
        <p:spPr>
          <a:xfrm>
            <a:off x="10233868" y="4890939"/>
            <a:ext cx="2249983" cy="529233"/>
          </a:xfrm>
          <a:prstGeom prst="rect">
            <a:avLst/>
          </a:prstGeom>
          <a:noFill/>
          <a:ln/>
        </p:spPr>
        <p:txBody>
          <a:bodyPr wrap="square" lIns="0" tIns="0" rIns="0" bIns="0" rtlCol="0" anchor="t"/>
          <a:lstStyle/>
          <a:p>
            <a:pPr>
              <a:lnSpc>
                <a:spcPts val="2083"/>
              </a:lnSpc>
            </a:pPr>
            <a:r>
              <a:rPr lang="en-US" sz="1292" dirty="0">
                <a:solidFill>
                  <a:srgbClr val="3D3E44"/>
                </a:solidFill>
                <a:latin typeface="Inter Light" pitchFamily="34" charset="0"/>
                <a:ea typeface="Inter Light" pitchFamily="34" charset="-122"/>
                <a:cs typeface="Inter Light" pitchFamily="34" charset="-120"/>
              </a:rPr>
              <a:t>Gauging customer satisfaction.</a:t>
            </a:r>
            <a:endParaRPr lang="en-US" sz="1292" dirty="0"/>
          </a:p>
        </p:txBody>
      </p:sp>
    </p:spTree>
    <p:extLst>
      <p:ext uri="{BB962C8B-B14F-4D97-AF65-F5344CB8AC3E}">
        <p14:creationId xmlns:p14="http://schemas.microsoft.com/office/powerpoint/2010/main" val="262842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22E6397-B8F4-1D39-AA6F-D4F5D5243831}"/>
              </a:ext>
            </a:extLst>
          </p:cNvPr>
          <p:cNvSpPr/>
          <p:nvPr/>
        </p:nvSpPr>
        <p:spPr>
          <a:xfrm>
            <a:off x="1595337" y="94460"/>
            <a:ext cx="11731556" cy="769441"/>
          </a:xfrm>
          <a:prstGeom prst="rect">
            <a:avLst/>
          </a:prstGeom>
          <a:noFill/>
        </p:spPr>
        <p:txBody>
          <a:bodyPr wrap="none" lIns="91440" tIns="45720" rIns="91440" bIns="45720">
            <a:spAutoFit/>
          </a:bodyPr>
          <a:lstStyle/>
          <a:p>
            <a:pPr algn="ctr"/>
            <a:r>
              <a:rPr lang="en-US" sz="4400" b="1" spc="50" dirty="0">
                <a:ln w="0">
                  <a:solidFill>
                    <a:schemeClr val="accent1"/>
                  </a:solidFill>
                </a:ln>
                <a:solidFill>
                  <a:schemeClr val="bg2"/>
                </a:solidFill>
                <a:effectLst>
                  <a:glow rad="63500">
                    <a:schemeClr val="accent1">
                      <a:satMod val="175000"/>
                      <a:alpha val="40000"/>
                    </a:schemeClr>
                  </a:glow>
                  <a:outerShdw blurRad="50800" dist="38100" algn="l" rotWithShape="0">
                    <a:prstClr val="black">
                      <a:alpha val="40000"/>
                    </a:prstClr>
                  </a:outerShdw>
                </a:effectLst>
              </a:rPr>
              <a:t>Top Visualization</a:t>
            </a:r>
            <a:r>
              <a:rPr lang="en-US" sz="4400" b="1" spc="50">
                <a:ln w="0">
                  <a:solidFill>
                    <a:schemeClr val="accent1"/>
                  </a:solidFill>
                </a:ln>
                <a:solidFill>
                  <a:schemeClr val="bg2"/>
                </a:solidFill>
                <a:effectLst>
                  <a:glow rad="63500">
                    <a:schemeClr val="accent1">
                      <a:satMod val="175000"/>
                      <a:alpha val="40000"/>
                    </a:schemeClr>
                  </a:glow>
                  <a:outerShdw blurRad="50800" dist="38100" algn="l" rotWithShape="0">
                    <a:prstClr val="black">
                      <a:alpha val="40000"/>
                    </a:prstClr>
                  </a:outerShdw>
                </a:effectLst>
              </a:rPr>
              <a:t>`s</a:t>
            </a:r>
            <a:endParaRPr lang="en-US" sz="4400" b="1" spc="50" dirty="0">
              <a:ln w="0">
                <a:solidFill>
                  <a:schemeClr val="accent1"/>
                </a:solidFill>
              </a:ln>
              <a:solidFill>
                <a:schemeClr val="bg2"/>
              </a:solidFill>
              <a:effectLst>
                <a:glow rad="63500">
                  <a:schemeClr val="accent1">
                    <a:satMod val="175000"/>
                    <a:alpha val="40000"/>
                  </a:schemeClr>
                </a:glow>
                <a:outerShdw blurRad="50800" dist="38100" algn="l" rotWithShape="0">
                  <a:prstClr val="black">
                    <a:alpha val="40000"/>
                  </a:prstClr>
                </a:outerShdw>
              </a:effectLst>
            </a:endParaRPr>
          </a:p>
        </p:txBody>
      </p:sp>
      <p:grpSp>
        <p:nvGrpSpPr>
          <p:cNvPr id="20" name="Group 19">
            <a:extLst>
              <a:ext uri="{FF2B5EF4-FFF2-40B4-BE49-F238E27FC236}">
                <a16:creationId xmlns:a16="http://schemas.microsoft.com/office/drawing/2014/main" id="{B44CB9E2-6588-0C42-68F1-577744FDB383}"/>
              </a:ext>
            </a:extLst>
          </p:cNvPr>
          <p:cNvGrpSpPr/>
          <p:nvPr/>
        </p:nvGrpSpPr>
        <p:grpSpPr>
          <a:xfrm>
            <a:off x="3968885" y="958759"/>
            <a:ext cx="6692630" cy="3260974"/>
            <a:chOff x="3968885" y="958759"/>
            <a:chExt cx="6692630" cy="3260974"/>
          </a:xfrm>
        </p:grpSpPr>
        <p:pic>
          <p:nvPicPr>
            <p:cNvPr id="5" name="Picture 4">
              <a:extLst>
                <a:ext uri="{FF2B5EF4-FFF2-40B4-BE49-F238E27FC236}">
                  <a16:creationId xmlns:a16="http://schemas.microsoft.com/office/drawing/2014/main" id="{D97D0B9C-3CAE-A575-9AD8-BA7B02EF5635}"/>
                </a:ext>
              </a:extLst>
            </p:cNvPr>
            <p:cNvPicPr>
              <a:picLocks noChangeAspect="1"/>
            </p:cNvPicPr>
            <p:nvPr/>
          </p:nvPicPr>
          <p:blipFill>
            <a:blip r:embed="rId2"/>
            <a:stretch>
              <a:fillRect/>
            </a:stretch>
          </p:blipFill>
          <p:spPr>
            <a:xfrm>
              <a:off x="4523362" y="958759"/>
              <a:ext cx="5593404" cy="2737754"/>
            </a:xfrm>
            <a:prstGeom prst="rect">
              <a:avLst/>
            </a:prstGeom>
          </p:spPr>
        </p:pic>
        <p:sp>
          <p:nvSpPr>
            <p:cNvPr id="19" name="TextBox 18">
              <a:extLst>
                <a:ext uri="{FF2B5EF4-FFF2-40B4-BE49-F238E27FC236}">
                  <a16:creationId xmlns:a16="http://schemas.microsoft.com/office/drawing/2014/main" id="{96D9DF14-266D-CD62-7F5E-6009E9E5C419}"/>
                </a:ext>
              </a:extLst>
            </p:cNvPr>
            <p:cNvSpPr txBox="1"/>
            <p:nvPr/>
          </p:nvSpPr>
          <p:spPr>
            <a:xfrm>
              <a:off x="3968885" y="3696513"/>
              <a:ext cx="6692630" cy="523220"/>
            </a:xfrm>
            <a:prstGeom prst="rect">
              <a:avLst/>
            </a:prstGeom>
            <a:noFill/>
          </p:spPr>
          <p:txBody>
            <a:bodyPr wrap="square" rtlCol="0">
              <a:spAutoFit/>
            </a:bodyPr>
            <a:lstStyle/>
            <a:p>
              <a:pPr algn="ctr"/>
              <a:r>
                <a:rPr lang="en-US" sz="1400" dirty="0">
                  <a:solidFill>
                    <a:schemeClr val="bg1"/>
                  </a:solidFill>
                </a:rPr>
                <a:t>Illustrates how order volumes change over time across different cities. It helps detect seasonal demand shifts and identify strong vs. weak geographic markets.</a:t>
              </a:r>
              <a:endParaRPr lang="en-IN" sz="1400" dirty="0">
                <a:solidFill>
                  <a:schemeClr val="bg1"/>
                </a:solidFill>
              </a:endParaRPr>
            </a:p>
          </p:txBody>
        </p:sp>
      </p:grpSp>
      <p:grpSp>
        <p:nvGrpSpPr>
          <p:cNvPr id="22" name="Group 21">
            <a:extLst>
              <a:ext uri="{FF2B5EF4-FFF2-40B4-BE49-F238E27FC236}">
                <a16:creationId xmlns:a16="http://schemas.microsoft.com/office/drawing/2014/main" id="{5A5EE157-7A82-1BDB-4455-81EABA398035}"/>
              </a:ext>
            </a:extLst>
          </p:cNvPr>
          <p:cNvGrpSpPr/>
          <p:nvPr/>
        </p:nvGrpSpPr>
        <p:grpSpPr>
          <a:xfrm>
            <a:off x="192614" y="4489899"/>
            <a:ext cx="6206247" cy="3260974"/>
            <a:chOff x="66154" y="4616358"/>
            <a:chExt cx="6206247" cy="3260974"/>
          </a:xfrm>
        </p:grpSpPr>
        <p:pic>
          <p:nvPicPr>
            <p:cNvPr id="3" name="Picture 2">
              <a:extLst>
                <a:ext uri="{FF2B5EF4-FFF2-40B4-BE49-F238E27FC236}">
                  <a16:creationId xmlns:a16="http://schemas.microsoft.com/office/drawing/2014/main" id="{7282CB15-50E9-65C0-51B8-EE4E0FA576CD}"/>
                </a:ext>
              </a:extLst>
            </p:cNvPr>
            <p:cNvPicPr>
              <a:picLocks noChangeAspect="1"/>
            </p:cNvPicPr>
            <p:nvPr/>
          </p:nvPicPr>
          <p:blipFill>
            <a:blip r:embed="rId3"/>
            <a:stretch>
              <a:fillRect/>
            </a:stretch>
          </p:blipFill>
          <p:spPr>
            <a:xfrm>
              <a:off x="501960" y="4616358"/>
              <a:ext cx="5334636" cy="2737754"/>
            </a:xfrm>
            <a:prstGeom prst="rect">
              <a:avLst/>
            </a:prstGeom>
          </p:spPr>
        </p:pic>
        <p:sp>
          <p:nvSpPr>
            <p:cNvPr id="21" name="TextBox 20">
              <a:extLst>
                <a:ext uri="{FF2B5EF4-FFF2-40B4-BE49-F238E27FC236}">
                  <a16:creationId xmlns:a16="http://schemas.microsoft.com/office/drawing/2014/main" id="{1C76EAD7-3F58-6AEE-49F2-2A2F518ED937}"/>
                </a:ext>
              </a:extLst>
            </p:cNvPr>
            <p:cNvSpPr txBox="1"/>
            <p:nvPr/>
          </p:nvSpPr>
          <p:spPr>
            <a:xfrm>
              <a:off x="66154" y="7354112"/>
              <a:ext cx="6206247" cy="523220"/>
            </a:xfrm>
            <a:prstGeom prst="rect">
              <a:avLst/>
            </a:prstGeom>
            <a:noFill/>
          </p:spPr>
          <p:txBody>
            <a:bodyPr wrap="square" rtlCol="0">
              <a:spAutoFit/>
            </a:bodyPr>
            <a:lstStyle/>
            <a:p>
              <a:pPr algn="ctr"/>
              <a:r>
                <a:rPr lang="en-US" sz="1400" dirty="0">
                  <a:solidFill>
                    <a:schemeClr val="bg1"/>
                  </a:solidFill>
                </a:rPr>
                <a:t>Analyzes order volume and revenue across days of the week to find peak business periods. This helps optimize staffing, delivery resources, and promotional timing.</a:t>
              </a:r>
              <a:endParaRPr lang="en-IN" sz="1400" dirty="0">
                <a:solidFill>
                  <a:schemeClr val="bg1"/>
                </a:solidFill>
              </a:endParaRPr>
            </a:p>
          </p:txBody>
        </p:sp>
      </p:grpSp>
      <p:grpSp>
        <p:nvGrpSpPr>
          <p:cNvPr id="24" name="Group 23">
            <a:extLst>
              <a:ext uri="{FF2B5EF4-FFF2-40B4-BE49-F238E27FC236}">
                <a16:creationId xmlns:a16="http://schemas.microsoft.com/office/drawing/2014/main" id="{72422629-FB53-2211-0803-351EC6065752}"/>
              </a:ext>
            </a:extLst>
          </p:cNvPr>
          <p:cNvGrpSpPr/>
          <p:nvPr/>
        </p:nvGrpSpPr>
        <p:grpSpPr>
          <a:xfrm>
            <a:off x="8198463" y="4489899"/>
            <a:ext cx="6398858" cy="3279152"/>
            <a:chOff x="8198463" y="4616358"/>
            <a:chExt cx="6398858" cy="3279152"/>
          </a:xfrm>
        </p:grpSpPr>
        <p:pic>
          <p:nvPicPr>
            <p:cNvPr id="11" name="Picture 10">
              <a:extLst>
                <a:ext uri="{FF2B5EF4-FFF2-40B4-BE49-F238E27FC236}">
                  <a16:creationId xmlns:a16="http://schemas.microsoft.com/office/drawing/2014/main" id="{E876D8D4-0EF3-D3EC-E87C-758027E10984}"/>
                </a:ext>
              </a:extLst>
            </p:cNvPr>
            <p:cNvPicPr>
              <a:picLocks noChangeAspect="1"/>
            </p:cNvPicPr>
            <p:nvPr/>
          </p:nvPicPr>
          <p:blipFill>
            <a:blip r:embed="rId4"/>
            <a:stretch>
              <a:fillRect/>
            </a:stretch>
          </p:blipFill>
          <p:spPr>
            <a:xfrm>
              <a:off x="8667345" y="4616358"/>
              <a:ext cx="5461095" cy="2755932"/>
            </a:xfrm>
            <a:prstGeom prst="rect">
              <a:avLst/>
            </a:prstGeom>
          </p:spPr>
        </p:pic>
        <p:sp>
          <p:nvSpPr>
            <p:cNvPr id="23" name="TextBox 22">
              <a:extLst>
                <a:ext uri="{FF2B5EF4-FFF2-40B4-BE49-F238E27FC236}">
                  <a16:creationId xmlns:a16="http://schemas.microsoft.com/office/drawing/2014/main" id="{AF1913E6-24C0-7DDE-66B1-D2E2D74166DD}"/>
                </a:ext>
              </a:extLst>
            </p:cNvPr>
            <p:cNvSpPr txBox="1"/>
            <p:nvPr/>
          </p:nvSpPr>
          <p:spPr>
            <a:xfrm>
              <a:off x="8198463" y="7372290"/>
              <a:ext cx="6398858" cy="523220"/>
            </a:xfrm>
            <a:prstGeom prst="rect">
              <a:avLst/>
            </a:prstGeom>
            <a:noFill/>
          </p:spPr>
          <p:txBody>
            <a:bodyPr wrap="square" rtlCol="0">
              <a:spAutoFit/>
            </a:bodyPr>
            <a:lstStyle/>
            <a:p>
              <a:pPr algn="ctr"/>
              <a:r>
                <a:rPr lang="en-US" sz="1400">
                  <a:solidFill>
                    <a:schemeClr val="bg1"/>
                  </a:solidFill>
                </a:rPr>
                <a:t>Displays the highest-demand menu items based on quantity sold.It highlights core revenue drivers and supports inventory planning, promotions, and menu focus.</a:t>
              </a:r>
              <a:endParaRPr lang="en-IN" sz="1400" dirty="0">
                <a:solidFill>
                  <a:schemeClr val="bg1"/>
                </a:solidFill>
              </a:endParaRPr>
            </a:p>
          </p:txBody>
        </p:sp>
      </p:grpSp>
    </p:spTree>
    <p:extLst>
      <p:ext uri="{BB962C8B-B14F-4D97-AF65-F5344CB8AC3E}">
        <p14:creationId xmlns:p14="http://schemas.microsoft.com/office/powerpoint/2010/main" val="364151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5D5FB-1B71-357D-AAB2-554649EFB080}"/>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113FDB8F-261B-A341-AE6D-654E02092F3C}"/>
              </a:ext>
            </a:extLst>
          </p:cNvPr>
          <p:cNvSpPr/>
          <p:nvPr/>
        </p:nvSpPr>
        <p:spPr>
          <a:xfrm>
            <a:off x="4455268" y="74167"/>
            <a:ext cx="5719863" cy="769441"/>
          </a:xfrm>
          <a:prstGeom prst="rect">
            <a:avLst/>
          </a:prstGeom>
          <a:noFill/>
        </p:spPr>
        <p:txBody>
          <a:bodyPr wrap="none" lIns="91440" tIns="45720" rIns="91440" bIns="45720">
            <a:spAutoFit/>
          </a:bodyPr>
          <a:lstStyle/>
          <a:p>
            <a:pPr algn="ctr"/>
            <a:r>
              <a:rPr lang="en-US" sz="4400" b="1" spc="50" dirty="0">
                <a:ln w="0">
                  <a:solidFill>
                    <a:schemeClr val="accent1"/>
                  </a:solidFill>
                </a:ln>
                <a:solidFill>
                  <a:schemeClr val="bg2"/>
                </a:solidFill>
                <a:effectLst>
                  <a:glow rad="63500">
                    <a:schemeClr val="accent1">
                      <a:satMod val="175000"/>
                      <a:alpha val="40000"/>
                    </a:schemeClr>
                  </a:glow>
                  <a:outerShdw blurRad="50800" dist="38100" algn="l" rotWithShape="0">
                    <a:prstClr val="black">
                      <a:alpha val="40000"/>
                    </a:prstClr>
                  </a:outerShdw>
                </a:effectLst>
              </a:rPr>
              <a:t>Top Visualizations</a:t>
            </a:r>
          </a:p>
        </p:txBody>
      </p:sp>
      <p:grpSp>
        <p:nvGrpSpPr>
          <p:cNvPr id="4" name="Group 3">
            <a:extLst>
              <a:ext uri="{FF2B5EF4-FFF2-40B4-BE49-F238E27FC236}">
                <a16:creationId xmlns:a16="http://schemas.microsoft.com/office/drawing/2014/main" id="{1C853825-9E84-99E6-802E-604E71E73669}"/>
              </a:ext>
            </a:extLst>
          </p:cNvPr>
          <p:cNvGrpSpPr/>
          <p:nvPr/>
        </p:nvGrpSpPr>
        <p:grpSpPr>
          <a:xfrm>
            <a:off x="2728608" y="927619"/>
            <a:ext cx="9173182" cy="3241669"/>
            <a:chOff x="2728608" y="927619"/>
            <a:chExt cx="9173182" cy="3241669"/>
          </a:xfrm>
        </p:grpSpPr>
        <p:pic>
          <p:nvPicPr>
            <p:cNvPr id="9" name="Picture 8">
              <a:extLst>
                <a:ext uri="{FF2B5EF4-FFF2-40B4-BE49-F238E27FC236}">
                  <a16:creationId xmlns:a16="http://schemas.microsoft.com/office/drawing/2014/main" id="{FE8F76FD-EA41-023E-104A-84C42BF0AC53}"/>
                </a:ext>
              </a:extLst>
            </p:cNvPr>
            <p:cNvPicPr>
              <a:picLocks noChangeAspect="1"/>
            </p:cNvPicPr>
            <p:nvPr/>
          </p:nvPicPr>
          <p:blipFill>
            <a:blip r:embed="rId2"/>
            <a:stretch>
              <a:fillRect/>
            </a:stretch>
          </p:blipFill>
          <p:spPr>
            <a:xfrm>
              <a:off x="4807779" y="927619"/>
              <a:ext cx="5014842" cy="2718449"/>
            </a:xfrm>
            <a:prstGeom prst="rect">
              <a:avLst/>
            </a:prstGeom>
          </p:spPr>
        </p:pic>
        <p:sp>
          <p:nvSpPr>
            <p:cNvPr id="2" name="TextBox 1">
              <a:extLst>
                <a:ext uri="{FF2B5EF4-FFF2-40B4-BE49-F238E27FC236}">
                  <a16:creationId xmlns:a16="http://schemas.microsoft.com/office/drawing/2014/main" id="{1DD43FB3-2A5F-E8E4-20F8-DC88206C15DB}"/>
                </a:ext>
              </a:extLst>
            </p:cNvPr>
            <p:cNvSpPr txBox="1"/>
            <p:nvPr/>
          </p:nvSpPr>
          <p:spPr>
            <a:xfrm>
              <a:off x="2728608" y="3646068"/>
              <a:ext cx="9173182" cy="523220"/>
            </a:xfrm>
            <a:prstGeom prst="rect">
              <a:avLst/>
            </a:prstGeom>
            <a:noFill/>
          </p:spPr>
          <p:txBody>
            <a:bodyPr wrap="square" rtlCol="0">
              <a:spAutoFit/>
            </a:bodyPr>
            <a:lstStyle/>
            <a:p>
              <a:pPr algn="ctr"/>
              <a:r>
                <a:rPr lang="en-US" sz="1400" dirty="0">
                  <a:solidFill>
                    <a:schemeClr val="bg1"/>
                  </a:solidFill>
                </a:rPr>
                <a:t>Tracks </a:t>
              </a:r>
              <a:r>
                <a:rPr lang="en-US" sz="1400" b="1" dirty="0">
                  <a:solidFill>
                    <a:schemeClr val="bg1"/>
                  </a:solidFill>
                </a:rPr>
                <a:t>monthly delivery performance</a:t>
              </a:r>
              <a:r>
                <a:rPr lang="en-US" sz="1400" dirty="0">
                  <a:solidFill>
                    <a:schemeClr val="bg1"/>
                  </a:solidFill>
                </a:rPr>
                <a:t> by showing order volume alongside average delivery time.</a:t>
              </a:r>
              <a:br>
                <a:rPr lang="en-US" sz="1400" dirty="0">
                  <a:solidFill>
                    <a:schemeClr val="bg1"/>
                  </a:solidFill>
                </a:rPr>
              </a:br>
              <a:r>
                <a:rPr lang="en-US" sz="1400" dirty="0">
                  <a:solidFill>
                    <a:schemeClr val="bg1"/>
                  </a:solidFill>
                </a:rPr>
                <a:t>It reveals </a:t>
              </a:r>
              <a:r>
                <a:rPr lang="en-US" sz="1400" b="1" dirty="0">
                  <a:solidFill>
                    <a:schemeClr val="bg1"/>
                  </a:solidFill>
                </a:rPr>
                <a:t>operational slowdowns or efficiency improvements</a:t>
              </a:r>
              <a:r>
                <a:rPr lang="en-US" sz="1400" dirty="0">
                  <a:solidFill>
                    <a:schemeClr val="bg1"/>
                  </a:solidFill>
                </a:rPr>
                <a:t> affecting customer satisfaction.</a:t>
              </a:r>
              <a:endParaRPr lang="en-IN" sz="1400" dirty="0">
                <a:solidFill>
                  <a:schemeClr val="bg1"/>
                </a:solidFill>
              </a:endParaRPr>
            </a:p>
          </p:txBody>
        </p:sp>
      </p:grpSp>
      <p:grpSp>
        <p:nvGrpSpPr>
          <p:cNvPr id="8" name="Group 7">
            <a:extLst>
              <a:ext uri="{FF2B5EF4-FFF2-40B4-BE49-F238E27FC236}">
                <a16:creationId xmlns:a16="http://schemas.microsoft.com/office/drawing/2014/main" id="{1A603F26-0C31-CEF3-3A73-9C4A6F6B17A9}"/>
              </a:ext>
            </a:extLst>
          </p:cNvPr>
          <p:cNvGrpSpPr/>
          <p:nvPr/>
        </p:nvGrpSpPr>
        <p:grpSpPr>
          <a:xfrm>
            <a:off x="0" y="4359794"/>
            <a:ext cx="7402749" cy="3528699"/>
            <a:chOff x="0" y="4583531"/>
            <a:chExt cx="7402749" cy="3528699"/>
          </a:xfrm>
        </p:grpSpPr>
        <p:pic>
          <p:nvPicPr>
            <p:cNvPr id="7" name="Picture 6">
              <a:extLst>
                <a:ext uri="{FF2B5EF4-FFF2-40B4-BE49-F238E27FC236}">
                  <a16:creationId xmlns:a16="http://schemas.microsoft.com/office/drawing/2014/main" id="{CA86ED6D-AF59-6BFA-8A09-E94B4BD0B456}"/>
                </a:ext>
              </a:extLst>
            </p:cNvPr>
            <p:cNvPicPr>
              <a:picLocks noChangeAspect="1"/>
            </p:cNvPicPr>
            <p:nvPr/>
          </p:nvPicPr>
          <p:blipFill>
            <a:blip r:embed="rId3"/>
            <a:stretch>
              <a:fillRect/>
            </a:stretch>
          </p:blipFill>
          <p:spPr>
            <a:xfrm>
              <a:off x="1112701" y="4583531"/>
              <a:ext cx="5278369" cy="2718450"/>
            </a:xfrm>
            <a:prstGeom prst="rect">
              <a:avLst/>
            </a:prstGeom>
          </p:spPr>
        </p:pic>
        <p:sp>
          <p:nvSpPr>
            <p:cNvPr id="6" name="TextBox 5">
              <a:extLst>
                <a:ext uri="{FF2B5EF4-FFF2-40B4-BE49-F238E27FC236}">
                  <a16:creationId xmlns:a16="http://schemas.microsoft.com/office/drawing/2014/main" id="{968F9FFA-4098-8835-FC89-649762205023}"/>
                </a:ext>
              </a:extLst>
            </p:cNvPr>
            <p:cNvSpPr txBox="1"/>
            <p:nvPr/>
          </p:nvSpPr>
          <p:spPr>
            <a:xfrm>
              <a:off x="0" y="7373566"/>
              <a:ext cx="7402749" cy="738664"/>
            </a:xfrm>
            <a:prstGeom prst="rect">
              <a:avLst/>
            </a:prstGeom>
            <a:noFill/>
          </p:spPr>
          <p:txBody>
            <a:bodyPr wrap="square" rtlCol="0">
              <a:spAutoFit/>
            </a:bodyPr>
            <a:lstStyle/>
            <a:p>
              <a:pPr algn="ctr"/>
              <a:r>
                <a:rPr lang="en-US" sz="1400" dirty="0">
                  <a:solidFill>
                    <a:schemeClr val="bg1"/>
                  </a:solidFill>
                </a:rPr>
                <a:t>Shows which food categories generate the </a:t>
              </a:r>
              <a:r>
                <a:rPr lang="en-US" sz="1400" b="1" dirty="0">
                  <a:solidFill>
                    <a:schemeClr val="bg1"/>
                  </a:solidFill>
                </a:rPr>
                <a:t>highest profit contribution</a:t>
              </a:r>
              <a:r>
                <a:rPr lang="en-US" sz="1400" dirty="0">
                  <a:solidFill>
                    <a:schemeClr val="bg1"/>
                  </a:solidFill>
                </a:rPr>
                <a:t>.</a:t>
              </a:r>
              <a:br>
                <a:rPr lang="en-US" sz="1400" dirty="0">
                  <a:solidFill>
                    <a:schemeClr val="bg1"/>
                  </a:solidFill>
                </a:rPr>
              </a:br>
              <a:r>
                <a:rPr lang="en-US" sz="1400" dirty="0">
                  <a:solidFill>
                    <a:schemeClr val="bg1"/>
                  </a:solidFill>
                </a:rPr>
                <a:t>This supports </a:t>
              </a:r>
              <a:r>
                <a:rPr lang="en-US" sz="1400" b="1" dirty="0">
                  <a:solidFill>
                    <a:schemeClr val="bg1"/>
                  </a:solidFill>
                </a:rPr>
                <a:t>menu engineering decisions</a:t>
              </a:r>
              <a:r>
                <a:rPr lang="en-US" sz="1400" dirty="0">
                  <a:solidFill>
                    <a:schemeClr val="bg1"/>
                  </a:solidFill>
                </a:rPr>
                <a:t> like promoting high-margin categories and revising low-margin ones.</a:t>
              </a:r>
              <a:endParaRPr lang="en-IN" sz="1400" dirty="0">
                <a:solidFill>
                  <a:schemeClr val="bg1"/>
                </a:solidFill>
              </a:endParaRPr>
            </a:p>
          </p:txBody>
        </p:sp>
      </p:grpSp>
      <p:grpSp>
        <p:nvGrpSpPr>
          <p:cNvPr id="12" name="Group 11">
            <a:extLst>
              <a:ext uri="{FF2B5EF4-FFF2-40B4-BE49-F238E27FC236}">
                <a16:creationId xmlns:a16="http://schemas.microsoft.com/office/drawing/2014/main" id="{1E5B5D7D-A98B-EF85-891B-E2B57026A4D5}"/>
              </a:ext>
            </a:extLst>
          </p:cNvPr>
          <p:cNvGrpSpPr/>
          <p:nvPr/>
        </p:nvGrpSpPr>
        <p:grpSpPr>
          <a:xfrm>
            <a:off x="8095286" y="4359794"/>
            <a:ext cx="6274340" cy="3672556"/>
            <a:chOff x="8095286" y="4583532"/>
            <a:chExt cx="6274340" cy="3672556"/>
          </a:xfrm>
        </p:grpSpPr>
        <p:pic>
          <p:nvPicPr>
            <p:cNvPr id="18" name="Picture 17">
              <a:extLst>
                <a:ext uri="{FF2B5EF4-FFF2-40B4-BE49-F238E27FC236}">
                  <a16:creationId xmlns:a16="http://schemas.microsoft.com/office/drawing/2014/main" id="{EFDBFFF8-8FE7-F9CA-2A22-7645C7157B99}"/>
                </a:ext>
              </a:extLst>
            </p:cNvPr>
            <p:cNvPicPr>
              <a:picLocks noChangeAspect="1"/>
            </p:cNvPicPr>
            <p:nvPr/>
          </p:nvPicPr>
          <p:blipFill>
            <a:blip r:embed="rId4"/>
            <a:stretch>
              <a:fillRect/>
            </a:stretch>
          </p:blipFill>
          <p:spPr>
            <a:xfrm>
              <a:off x="8593272" y="4583532"/>
              <a:ext cx="5278369" cy="2718449"/>
            </a:xfrm>
            <a:prstGeom prst="rect">
              <a:avLst/>
            </a:prstGeom>
          </p:spPr>
        </p:pic>
        <p:sp>
          <p:nvSpPr>
            <p:cNvPr id="10" name="TextBox 9">
              <a:extLst>
                <a:ext uri="{FF2B5EF4-FFF2-40B4-BE49-F238E27FC236}">
                  <a16:creationId xmlns:a16="http://schemas.microsoft.com/office/drawing/2014/main" id="{76043E3F-A464-E3BC-7A81-6513CAA23679}"/>
                </a:ext>
              </a:extLst>
            </p:cNvPr>
            <p:cNvSpPr txBox="1"/>
            <p:nvPr/>
          </p:nvSpPr>
          <p:spPr>
            <a:xfrm>
              <a:off x="8095286" y="7301981"/>
              <a:ext cx="6274340" cy="954107"/>
            </a:xfrm>
            <a:prstGeom prst="rect">
              <a:avLst/>
            </a:prstGeom>
            <a:noFill/>
          </p:spPr>
          <p:txBody>
            <a:bodyPr wrap="square" rtlCol="0">
              <a:spAutoFit/>
            </a:bodyPr>
            <a:lstStyle/>
            <a:p>
              <a:pPr algn="ctr"/>
              <a:r>
                <a:rPr lang="en-US" sz="1400" dirty="0">
                  <a:solidFill>
                    <a:schemeClr val="bg1"/>
                  </a:solidFill>
                </a:rPr>
                <a:t>This visual compares </a:t>
              </a:r>
              <a:r>
                <a:rPr lang="en-US" sz="1400" b="1" dirty="0">
                  <a:solidFill>
                    <a:schemeClr val="bg1"/>
                  </a:solidFill>
                </a:rPr>
                <a:t>total revenue</a:t>
              </a:r>
              <a:r>
                <a:rPr lang="en-US" sz="1400" dirty="0">
                  <a:solidFill>
                    <a:schemeClr val="bg1"/>
                  </a:solidFill>
                </a:rPr>
                <a:t> and </a:t>
              </a:r>
              <a:r>
                <a:rPr lang="en-US" sz="1400" b="1" dirty="0">
                  <a:solidFill>
                    <a:schemeClr val="bg1"/>
                  </a:solidFill>
                </a:rPr>
                <a:t>average order value (AOV)</a:t>
              </a:r>
              <a:r>
                <a:rPr lang="en-US" sz="1400" dirty="0">
                  <a:solidFill>
                    <a:schemeClr val="bg1"/>
                  </a:solidFill>
                </a:rPr>
                <a:t> across customer acquisition channels.</a:t>
              </a:r>
              <a:br>
                <a:rPr lang="en-US" sz="1400" dirty="0">
                  <a:solidFill>
                    <a:schemeClr val="bg1"/>
                  </a:solidFill>
                </a:rPr>
              </a:br>
              <a:r>
                <a:rPr lang="en-US" sz="1400" dirty="0">
                  <a:solidFill>
                    <a:schemeClr val="bg1"/>
                  </a:solidFill>
                </a:rPr>
                <a:t>It helps identify which channel brings </a:t>
              </a:r>
              <a:r>
                <a:rPr lang="en-US" sz="1400" b="1" dirty="0">
                  <a:solidFill>
                    <a:schemeClr val="bg1"/>
                  </a:solidFill>
                </a:rPr>
                <a:t>high volume vs. high-spending customers</a:t>
              </a:r>
              <a:r>
                <a:rPr lang="en-US" sz="1400" dirty="0">
                  <a:solidFill>
                    <a:schemeClr val="bg1"/>
                  </a:solidFill>
                </a:rPr>
                <a:t>, guiding marketing budget allocation.</a:t>
              </a:r>
              <a:endParaRPr lang="en-IN" sz="1400" dirty="0">
                <a:solidFill>
                  <a:schemeClr val="bg1"/>
                </a:solidFill>
              </a:endParaRPr>
            </a:p>
          </p:txBody>
        </p:sp>
      </p:grpSp>
    </p:spTree>
    <p:extLst>
      <p:ext uri="{BB962C8B-B14F-4D97-AF65-F5344CB8AC3E}">
        <p14:creationId xmlns:p14="http://schemas.microsoft.com/office/powerpoint/2010/main" val="2843517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3A4A4E-6338-F48E-933C-22966A4CC9A4}"/>
              </a:ext>
            </a:extLst>
          </p:cNvPr>
          <p:cNvSpPr/>
          <p:nvPr/>
        </p:nvSpPr>
        <p:spPr>
          <a:xfrm>
            <a:off x="4392349" y="477454"/>
            <a:ext cx="5845703" cy="1446550"/>
          </a:xfrm>
          <a:prstGeom prst="rect">
            <a:avLst/>
          </a:prstGeom>
          <a:noFill/>
        </p:spPr>
        <p:txBody>
          <a:bodyPr wrap="none" lIns="91440" tIns="45720" rIns="91440" bIns="45720">
            <a:spAutoFit/>
          </a:bodyPr>
          <a:lstStyle/>
          <a:p>
            <a:pPr algn="ctr"/>
            <a:r>
              <a:rPr lang="en-US" sz="4400" b="1" spc="50" dirty="0">
                <a:ln w="0">
                  <a:solidFill>
                    <a:schemeClr val="accent1"/>
                  </a:solidFill>
                </a:ln>
                <a:solidFill>
                  <a:schemeClr val="bg2"/>
                </a:solidFill>
                <a:effectLst>
                  <a:glow rad="63500">
                    <a:schemeClr val="accent1">
                      <a:satMod val="175000"/>
                      <a:alpha val="40000"/>
                    </a:schemeClr>
                  </a:glow>
                  <a:outerShdw blurRad="50800" dist="38100" algn="l" rotWithShape="0">
                    <a:prstClr val="black">
                      <a:alpha val="40000"/>
                    </a:prstClr>
                  </a:outerShdw>
                </a:effectLst>
              </a:rPr>
              <a:t>EXECUTION MILESTONE</a:t>
            </a:r>
          </a:p>
          <a:p>
            <a:pPr algn="ctr"/>
            <a:r>
              <a:rPr lang="en-US" sz="4400" b="1" spc="50" dirty="0">
                <a:ln w="0">
                  <a:solidFill>
                    <a:schemeClr val="accent1"/>
                  </a:solidFill>
                </a:ln>
                <a:solidFill>
                  <a:schemeClr val="bg2"/>
                </a:solidFill>
                <a:effectLst>
                  <a:glow rad="63500">
                    <a:schemeClr val="accent1">
                      <a:satMod val="175000"/>
                      <a:alpha val="40000"/>
                    </a:schemeClr>
                  </a:glow>
                  <a:outerShdw blurRad="50800" dist="38100" algn="l" rotWithShape="0">
                    <a:prstClr val="black">
                      <a:alpha val="40000"/>
                    </a:prstClr>
                  </a:outerShdw>
                </a:effectLst>
              </a:rPr>
              <a:t>DETAILS</a:t>
            </a:r>
          </a:p>
        </p:txBody>
      </p:sp>
      <p:sp>
        <p:nvSpPr>
          <p:cNvPr id="5" name="TextBox 4">
            <a:extLst>
              <a:ext uri="{FF2B5EF4-FFF2-40B4-BE49-F238E27FC236}">
                <a16:creationId xmlns:a16="http://schemas.microsoft.com/office/drawing/2014/main" id="{66EA5A69-38CB-0DFB-C0EB-FC52605AA8D6}"/>
              </a:ext>
            </a:extLst>
          </p:cNvPr>
          <p:cNvSpPr txBox="1"/>
          <p:nvPr/>
        </p:nvSpPr>
        <p:spPr>
          <a:xfrm>
            <a:off x="1322962" y="2276273"/>
            <a:ext cx="12509770" cy="1015663"/>
          </a:xfrm>
          <a:prstGeom prst="rect">
            <a:avLst/>
          </a:prstGeom>
          <a:noFill/>
        </p:spPr>
        <p:txBody>
          <a:bodyPr wrap="square" rtlCol="0">
            <a:spAutoFit/>
          </a:bodyPr>
          <a:lstStyle/>
          <a:p>
            <a:pPr>
              <a:buNone/>
            </a:pPr>
            <a:r>
              <a:rPr lang="en-US" sz="2400" b="1" dirty="0">
                <a:solidFill>
                  <a:schemeClr val="bg1"/>
                </a:solidFill>
              </a:rPr>
              <a:t>Milestone 1 — Data Collection &amp; Pre-Processing</a:t>
            </a:r>
          </a:p>
          <a:p>
            <a:pPr>
              <a:buNone/>
            </a:pPr>
            <a:r>
              <a:rPr lang="en-US" b="1" dirty="0">
                <a:solidFill>
                  <a:schemeClr val="bg1"/>
                </a:solidFill>
              </a:rPr>
              <a:t>	Purpose: </a:t>
            </a:r>
            <a:r>
              <a:rPr lang="en-US" dirty="0">
                <a:solidFill>
                  <a:schemeClr val="bg1"/>
                </a:solidFill>
              </a:rPr>
              <a:t>To prepare a clean, reliable, and analysis-ready dataset as the foundation for all dashboards.</a:t>
            </a:r>
          </a:p>
          <a:p>
            <a:pPr>
              <a:buNone/>
            </a:pPr>
            <a:r>
              <a:rPr lang="en-US" b="1" dirty="0">
                <a:solidFill>
                  <a:schemeClr val="bg1"/>
                </a:solidFill>
              </a:rPr>
              <a:t>	Outcome: </a:t>
            </a:r>
            <a:r>
              <a:rPr lang="en-US" dirty="0">
                <a:solidFill>
                  <a:schemeClr val="bg1"/>
                </a:solidFill>
              </a:rPr>
              <a:t>A structured and optimized dataset enabling accurate analytics and KPI calculations.</a:t>
            </a:r>
          </a:p>
        </p:txBody>
      </p:sp>
      <p:sp>
        <p:nvSpPr>
          <p:cNvPr id="8" name="TextBox 7">
            <a:extLst>
              <a:ext uri="{FF2B5EF4-FFF2-40B4-BE49-F238E27FC236}">
                <a16:creationId xmlns:a16="http://schemas.microsoft.com/office/drawing/2014/main" id="{58DF7449-648B-490F-B76B-7950A7482568}"/>
              </a:ext>
            </a:extLst>
          </p:cNvPr>
          <p:cNvSpPr txBox="1"/>
          <p:nvPr/>
        </p:nvSpPr>
        <p:spPr>
          <a:xfrm>
            <a:off x="1322962" y="3650107"/>
            <a:ext cx="12509770" cy="1015663"/>
          </a:xfrm>
          <a:prstGeom prst="rect">
            <a:avLst/>
          </a:prstGeom>
          <a:noFill/>
        </p:spPr>
        <p:txBody>
          <a:bodyPr wrap="square" rtlCol="0">
            <a:spAutoFit/>
          </a:bodyPr>
          <a:lstStyle/>
          <a:p>
            <a:pPr>
              <a:buNone/>
            </a:pPr>
            <a:r>
              <a:rPr lang="en-US" sz="2400" b="1" dirty="0">
                <a:solidFill>
                  <a:schemeClr val="bg1"/>
                </a:solidFill>
              </a:rPr>
              <a:t>Milestone 2 — Core Business Performance Dashboards (1 - 3 Dashboards)</a:t>
            </a:r>
          </a:p>
          <a:p>
            <a:pPr>
              <a:buNone/>
            </a:pPr>
            <a:r>
              <a:rPr lang="en-US" b="1" dirty="0">
                <a:solidFill>
                  <a:schemeClr val="bg1"/>
                </a:solidFill>
              </a:rPr>
              <a:t>	Purpose: </a:t>
            </a:r>
            <a:r>
              <a:rPr lang="en-US" dirty="0">
                <a:solidFill>
                  <a:schemeClr val="bg1"/>
                </a:solidFill>
              </a:rPr>
              <a:t>To establish visibility into overall business health and operational performance.</a:t>
            </a:r>
          </a:p>
          <a:p>
            <a:pPr>
              <a:buNone/>
            </a:pPr>
            <a:r>
              <a:rPr lang="en-US" b="1" dirty="0">
                <a:solidFill>
                  <a:schemeClr val="bg1"/>
                </a:solidFill>
              </a:rPr>
              <a:t>	Outcome: </a:t>
            </a:r>
            <a:r>
              <a:rPr lang="en-US" dirty="0">
                <a:solidFill>
                  <a:schemeClr val="bg1"/>
                </a:solidFill>
              </a:rPr>
              <a:t>Provided a high-level operational and financial overview for strategic decision-making.</a:t>
            </a:r>
          </a:p>
        </p:txBody>
      </p:sp>
      <p:sp>
        <p:nvSpPr>
          <p:cNvPr id="3" name="TextBox 2">
            <a:extLst>
              <a:ext uri="{FF2B5EF4-FFF2-40B4-BE49-F238E27FC236}">
                <a16:creationId xmlns:a16="http://schemas.microsoft.com/office/drawing/2014/main" id="{01BE96E7-F0CA-6FAC-06C4-816717A79263}"/>
              </a:ext>
            </a:extLst>
          </p:cNvPr>
          <p:cNvSpPr txBox="1"/>
          <p:nvPr/>
        </p:nvSpPr>
        <p:spPr>
          <a:xfrm>
            <a:off x="1322962" y="5023941"/>
            <a:ext cx="12509770" cy="1107996"/>
          </a:xfrm>
          <a:prstGeom prst="rect">
            <a:avLst/>
          </a:prstGeom>
          <a:noFill/>
        </p:spPr>
        <p:txBody>
          <a:bodyPr wrap="square" rtlCol="0">
            <a:spAutoFit/>
          </a:bodyPr>
          <a:lstStyle/>
          <a:p>
            <a:pPr>
              <a:buNone/>
            </a:pPr>
            <a:r>
              <a:rPr lang="en-US" sz="2400" b="1" dirty="0">
                <a:solidFill>
                  <a:schemeClr val="bg1"/>
                </a:solidFill>
              </a:rPr>
              <a:t>Milestone 3 — Advanced Customer &amp; Sentiment Analytics (4 &amp; 5 Dashboards)</a:t>
            </a:r>
          </a:p>
          <a:p>
            <a:pPr>
              <a:buNone/>
            </a:pPr>
            <a:r>
              <a:rPr lang="en-US" b="1" dirty="0">
                <a:solidFill>
                  <a:schemeClr val="bg1"/>
                </a:solidFill>
              </a:rPr>
              <a:t>	Purpose: </a:t>
            </a:r>
            <a:r>
              <a:rPr lang="en-US" dirty="0">
                <a:solidFill>
                  <a:schemeClr val="bg1"/>
                </a:solidFill>
              </a:rPr>
              <a:t>To understand customer satisfaction and demand patterns beyond raw sales.</a:t>
            </a:r>
          </a:p>
          <a:p>
            <a:pPr>
              <a:buNone/>
            </a:pPr>
            <a:r>
              <a:rPr lang="en-US" b="1" dirty="0">
                <a:solidFill>
                  <a:schemeClr val="bg1"/>
                </a:solidFill>
              </a:rPr>
              <a:t>	Outcome: </a:t>
            </a:r>
            <a:r>
              <a:rPr lang="en-US" dirty="0">
                <a:solidFill>
                  <a:schemeClr val="bg1"/>
                </a:solidFill>
              </a:rPr>
              <a:t>Enabled customer experience monitoring and data-driven improvements in service </a:t>
            </a:r>
            <a:r>
              <a:rPr lang="en-US" sz="2400" dirty="0">
                <a:solidFill>
                  <a:schemeClr val="bg1"/>
                </a:solidFill>
              </a:rPr>
              <a:t>quality.</a:t>
            </a:r>
          </a:p>
        </p:txBody>
      </p:sp>
      <p:sp>
        <p:nvSpPr>
          <p:cNvPr id="4" name="TextBox 3">
            <a:extLst>
              <a:ext uri="{FF2B5EF4-FFF2-40B4-BE49-F238E27FC236}">
                <a16:creationId xmlns:a16="http://schemas.microsoft.com/office/drawing/2014/main" id="{1B9D700B-DB7E-84AD-92A4-8CB16854DC7B}"/>
              </a:ext>
            </a:extLst>
          </p:cNvPr>
          <p:cNvSpPr txBox="1"/>
          <p:nvPr/>
        </p:nvSpPr>
        <p:spPr>
          <a:xfrm>
            <a:off x="1322962" y="6490108"/>
            <a:ext cx="12509770" cy="1292662"/>
          </a:xfrm>
          <a:prstGeom prst="rect">
            <a:avLst/>
          </a:prstGeom>
          <a:noFill/>
        </p:spPr>
        <p:txBody>
          <a:bodyPr wrap="square" rtlCol="0">
            <a:spAutoFit/>
          </a:bodyPr>
          <a:lstStyle/>
          <a:p>
            <a:pPr>
              <a:buNone/>
            </a:pPr>
            <a:r>
              <a:rPr lang="en-IN" sz="2400" b="1" dirty="0">
                <a:solidFill>
                  <a:schemeClr val="bg1"/>
                </a:solidFill>
              </a:rPr>
              <a:t>Milestone 4 — Profitability &amp; Restaurant Optimization (6 &amp; 7 Dashboards)</a:t>
            </a:r>
          </a:p>
          <a:p>
            <a:pPr>
              <a:buNone/>
            </a:pPr>
            <a:r>
              <a:rPr lang="en-IN" b="1" dirty="0">
                <a:solidFill>
                  <a:schemeClr val="bg1"/>
                </a:solidFill>
              </a:rPr>
              <a:t>	Purpose: </a:t>
            </a:r>
            <a:r>
              <a:rPr lang="en-IN" dirty="0">
                <a:solidFill>
                  <a:schemeClr val="bg1"/>
                </a:solidFill>
              </a:rPr>
              <a:t>To shift focus from revenue to profitability and operational efficiency.</a:t>
            </a:r>
          </a:p>
          <a:p>
            <a:pPr>
              <a:buNone/>
            </a:pPr>
            <a:r>
              <a:rPr lang="en-IN" b="1" dirty="0">
                <a:solidFill>
                  <a:schemeClr val="bg1"/>
                </a:solidFill>
              </a:rPr>
              <a:t>	Outcome: </a:t>
            </a:r>
            <a:r>
              <a:rPr lang="en-IN" dirty="0">
                <a:solidFill>
                  <a:schemeClr val="bg1"/>
                </a:solidFill>
              </a:rPr>
              <a:t>Helped identify profitable items, underperforming categories, and opportunities for menu and restaurant-level 	optimization.</a:t>
            </a:r>
          </a:p>
        </p:txBody>
      </p:sp>
    </p:spTree>
    <p:extLst>
      <p:ext uri="{BB962C8B-B14F-4D97-AF65-F5344CB8AC3E}">
        <p14:creationId xmlns:p14="http://schemas.microsoft.com/office/powerpoint/2010/main" val="310665181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9A9053C-97E2-9806-AC24-86A8226AAA15}"/>
              </a:ext>
            </a:extLst>
          </p:cNvPr>
          <p:cNvSpPr/>
          <p:nvPr/>
        </p:nvSpPr>
        <p:spPr>
          <a:xfrm>
            <a:off x="5221197" y="764020"/>
            <a:ext cx="4188006" cy="923330"/>
          </a:xfrm>
          <a:prstGeom prst="rect">
            <a:avLst/>
          </a:prstGeom>
          <a:noFill/>
        </p:spPr>
        <p:txBody>
          <a:bodyPr wrap="none" lIns="91440" tIns="45720" rIns="91440" bIns="45720">
            <a:spAutoFit/>
          </a:bodyPr>
          <a:lstStyle/>
          <a:p>
            <a:pPr algn="ctr"/>
            <a:r>
              <a:rPr lang="en-US" sz="4400" b="1" spc="50">
                <a:ln w="0">
                  <a:solidFill>
                    <a:schemeClr val="accent1"/>
                  </a:solidFill>
                </a:ln>
                <a:solidFill>
                  <a:schemeClr val="bg2"/>
                </a:solidFill>
                <a:effectLst>
                  <a:glow rad="63500">
                    <a:schemeClr val="accent1">
                      <a:satMod val="175000"/>
                      <a:alpha val="40000"/>
                    </a:schemeClr>
                  </a:glow>
                  <a:outerShdw blurRad="50800" dist="38100" algn="l" rotWithShape="0">
                    <a:prstClr val="black">
                      <a:alpha val="40000"/>
                    </a:prstClr>
                  </a:outerShdw>
                </a:effectLst>
              </a:rPr>
              <a:t>Datasets Used</a:t>
            </a:r>
            <a:endParaRPr lang="en-US" sz="4400" b="1" spc="50" dirty="0">
              <a:ln w="0">
                <a:solidFill>
                  <a:schemeClr val="accent1"/>
                </a:solidFill>
              </a:ln>
              <a:solidFill>
                <a:schemeClr val="bg2"/>
              </a:solidFill>
              <a:effectLst>
                <a:glow rad="63500">
                  <a:schemeClr val="accent1">
                    <a:satMod val="175000"/>
                    <a:alpha val="40000"/>
                  </a:schemeClr>
                </a:glow>
                <a:outerShdw blurRad="50800" dist="38100" algn="l" rotWithShape="0">
                  <a:prstClr val="black">
                    <a:alpha val="40000"/>
                  </a:prstClr>
                </a:outerShdw>
              </a:effectLst>
            </a:endParaRPr>
          </a:p>
        </p:txBody>
      </p:sp>
      <p:sp>
        <p:nvSpPr>
          <p:cNvPr id="17" name="TextBox 16">
            <a:extLst>
              <a:ext uri="{FF2B5EF4-FFF2-40B4-BE49-F238E27FC236}">
                <a16:creationId xmlns:a16="http://schemas.microsoft.com/office/drawing/2014/main" id="{A194D3E5-B056-8F43-D0DC-17FD45F7EEE1}"/>
              </a:ext>
            </a:extLst>
          </p:cNvPr>
          <p:cNvSpPr txBox="1"/>
          <p:nvPr/>
        </p:nvSpPr>
        <p:spPr>
          <a:xfrm>
            <a:off x="2714017" y="2406640"/>
            <a:ext cx="5233482" cy="341632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dim_customer.csv</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dim_delivery_partner_.csv</a:t>
            </a:r>
            <a:endParaRPr lang="en-US" sz="2400" dirty="0">
              <a:solidFill>
                <a:schemeClr val="bg1"/>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dim_menu_item.csv</a:t>
            </a:r>
            <a:endParaRPr lang="en-US" sz="2400" dirty="0">
              <a:solidFill>
                <a:schemeClr val="bg1"/>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dim_restaurant.csv</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fact_delivery_performance.csv</a:t>
            </a:r>
            <a:endParaRPr lang="en-US" sz="2400" dirty="0">
              <a:solidFill>
                <a:schemeClr val="bg1"/>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fact_order_items.csv</a:t>
            </a:r>
            <a:endParaRPr lang="en-US" sz="2400" dirty="0">
              <a:solidFill>
                <a:schemeClr val="bg1"/>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fact_orders.csv</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fact_ratings.csv</a:t>
            </a:r>
            <a:endParaRPr lang="en-US" sz="2400" dirty="0">
              <a:solidFill>
                <a:schemeClr val="bg1"/>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Balaji Fast Food Sales.csv</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12744" y="803927"/>
            <a:ext cx="7204793" cy="769441"/>
          </a:xfrm>
          <a:prstGeom prst="rect">
            <a:avLst/>
          </a:prstGeom>
          <a:noFill/>
        </p:spPr>
        <p:txBody>
          <a:bodyPr wrap="none" lIns="91440" tIns="45720" rIns="91440" bIns="45720">
            <a:spAutoFit/>
          </a:bodyPr>
          <a:lstStyle/>
          <a:p>
            <a:pPr algn="ctr"/>
            <a:r>
              <a:rPr lang="en-US" sz="4400" b="1" spc="50" dirty="0">
                <a:ln w="0">
                  <a:solidFill>
                    <a:schemeClr val="accent1"/>
                  </a:solidFill>
                </a:ln>
                <a:solidFill>
                  <a:schemeClr val="bg2"/>
                </a:solidFill>
                <a:effectLst>
                  <a:glow rad="63500">
                    <a:schemeClr val="accent1">
                      <a:satMod val="175000"/>
                      <a:alpha val="40000"/>
                    </a:schemeClr>
                  </a:glow>
                  <a:outerShdw blurRad="50800" dist="38100" algn="l" rotWithShape="0">
                    <a:prstClr val="black">
                      <a:alpha val="40000"/>
                    </a:prstClr>
                  </a:outerShdw>
                </a:effectLst>
              </a:rPr>
              <a:t>Key Learnings &amp; Skills Gained</a:t>
            </a:r>
          </a:p>
        </p:txBody>
      </p:sp>
      <p:sp>
        <p:nvSpPr>
          <p:cNvPr id="3" name="Text 1"/>
          <p:cNvSpPr/>
          <p:nvPr/>
        </p:nvSpPr>
        <p:spPr>
          <a:xfrm>
            <a:off x="793790" y="2320290"/>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This project offered a comprehensive learning experience, covering technical proficiency, analytical acumen, and crucial soft skills. We mastered data handling, modeling, and advanced DAX expressions, alongside dashboard design and optimization. The project also honed our ability to generate actionable business insights and effectively present complex findings.</a:t>
            </a:r>
            <a:endParaRPr lang="en-US" sz="1550" dirty="0"/>
          </a:p>
        </p:txBody>
      </p:sp>
      <p:sp>
        <p:nvSpPr>
          <p:cNvPr id="4" name="Shape 2"/>
          <p:cNvSpPr/>
          <p:nvPr/>
        </p:nvSpPr>
        <p:spPr>
          <a:xfrm>
            <a:off x="793790" y="3496151"/>
            <a:ext cx="4215289" cy="3430072"/>
          </a:xfrm>
          <a:prstGeom prst="roundRect">
            <a:avLst>
              <a:gd name="adj" fmla="val 2430"/>
            </a:avLst>
          </a:prstGeom>
          <a:solidFill>
            <a:srgbClr val="000018">
              <a:alpha val="95000"/>
            </a:srgbClr>
          </a:solidFill>
          <a:ln w="22860">
            <a:solidFill>
              <a:srgbClr val="313E80"/>
            </a:solidFill>
            <a:prstDash val="solid"/>
          </a:ln>
        </p:spPr>
        <p:txBody>
          <a:bodyPr/>
          <a:lstStyle/>
          <a:p>
            <a:endParaRPr lang="en-IN" dirty="0"/>
          </a:p>
        </p:txBody>
      </p:sp>
      <p:sp>
        <p:nvSpPr>
          <p:cNvPr id="5" name="Shape 3"/>
          <p:cNvSpPr/>
          <p:nvPr/>
        </p:nvSpPr>
        <p:spPr>
          <a:xfrm>
            <a:off x="816650" y="3519011"/>
            <a:ext cx="4169569" cy="595313"/>
          </a:xfrm>
          <a:prstGeom prst="roundRect">
            <a:avLst>
              <a:gd name="adj" fmla="val 9395"/>
            </a:avLst>
          </a:prstGeom>
          <a:solidFill>
            <a:srgbClr val="182567"/>
          </a:solidFill>
          <a:ln/>
        </p:spPr>
        <p:txBody>
          <a:bodyPr/>
          <a:lstStyle/>
          <a:p>
            <a:endParaRPr lang="en-IN" dirty="0"/>
          </a:p>
        </p:txBody>
      </p:sp>
      <p:grpSp>
        <p:nvGrpSpPr>
          <p:cNvPr id="22" name="Group 21">
            <a:extLst>
              <a:ext uri="{FF2B5EF4-FFF2-40B4-BE49-F238E27FC236}">
                <a16:creationId xmlns:a16="http://schemas.microsoft.com/office/drawing/2014/main" id="{FE734C4B-4F05-BAB8-D896-280638997734}"/>
              </a:ext>
            </a:extLst>
          </p:cNvPr>
          <p:cNvGrpSpPr/>
          <p:nvPr/>
        </p:nvGrpSpPr>
        <p:grpSpPr>
          <a:xfrm>
            <a:off x="1675626" y="3630096"/>
            <a:ext cx="2214682" cy="373142"/>
            <a:chOff x="1015008" y="4312682"/>
            <a:chExt cx="2214682" cy="373142"/>
          </a:xfrm>
        </p:grpSpPr>
        <p:sp>
          <p:nvSpPr>
            <p:cNvPr id="6" name="Shape 4"/>
            <p:cNvSpPr/>
            <p:nvPr/>
          </p:nvSpPr>
          <p:spPr>
            <a:xfrm>
              <a:off x="1015008" y="4312682"/>
              <a:ext cx="2214682" cy="373142"/>
            </a:xfrm>
            <a:prstGeom prst="roundRect">
              <a:avLst>
                <a:gd name="adj" fmla="val 17872"/>
              </a:avLst>
            </a:prstGeom>
            <a:solidFill>
              <a:srgbClr val="C6C9DC"/>
            </a:solidFill>
            <a:ln/>
          </p:spPr>
          <p:txBody>
            <a:bodyPr/>
            <a:lstStyle/>
            <a:p>
              <a:endParaRPr lang="en-IN"/>
            </a:p>
          </p:txBody>
        </p:sp>
        <p:sp>
          <p:nvSpPr>
            <p:cNvPr id="8" name="Text 5"/>
            <p:cNvSpPr/>
            <p:nvPr/>
          </p:nvSpPr>
          <p:spPr>
            <a:xfrm>
              <a:off x="1372076" y="4372213"/>
              <a:ext cx="1738551" cy="254079"/>
            </a:xfrm>
            <a:prstGeom prst="rect">
              <a:avLst/>
            </a:prstGeom>
            <a:noFill/>
            <a:ln/>
          </p:spPr>
          <p:txBody>
            <a:bodyPr wrap="none" lIns="0" tIns="0" rIns="0" bIns="0" rtlCol="0" anchor="t"/>
            <a:lstStyle/>
            <a:p>
              <a:pPr marL="0" indent="0" algn="l">
                <a:lnSpc>
                  <a:spcPts val="2000"/>
                </a:lnSpc>
                <a:buNone/>
              </a:pPr>
              <a:r>
                <a:rPr lang="en-US" sz="1250" dirty="0">
                  <a:latin typeface="Roboto" pitchFamily="34" charset="0"/>
                  <a:ea typeface="Roboto" pitchFamily="34" charset="-122"/>
                  <a:cs typeface="Roboto" pitchFamily="34" charset="-120"/>
                </a:rPr>
                <a:t>TECHNICAL LEARNINGS</a:t>
              </a:r>
              <a:endParaRPr lang="en-US" sz="1250" dirty="0"/>
            </a:p>
          </p:txBody>
        </p:sp>
      </p:grpSp>
      <p:sp>
        <p:nvSpPr>
          <p:cNvPr id="9" name="Text 6"/>
          <p:cNvSpPr/>
          <p:nvPr/>
        </p:nvSpPr>
        <p:spPr>
          <a:xfrm>
            <a:off x="1015008" y="4909066"/>
            <a:ext cx="3772853" cy="1587795"/>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Data Cleaning &amp; Pre-Processing</a:t>
            </a:r>
            <a:endParaRPr lang="en-US" sz="1550" dirty="0"/>
          </a:p>
          <a:p>
            <a:pPr marL="342900" indent="-342900" algn="l">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Data Modeling (Star Schema)</a:t>
            </a:r>
            <a:endParaRPr lang="en-US" sz="1550" dirty="0"/>
          </a:p>
          <a:p>
            <a:pPr marL="342900" indent="-342900" algn="l">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DAX: Measures for KPIs (Revenue, Profit)</a:t>
            </a:r>
            <a:endParaRPr lang="en-US" sz="1550" dirty="0"/>
          </a:p>
          <a:p>
            <a:pPr marL="342900" indent="-342900" algn="l">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Dashboard Design &amp; Optimization</a:t>
            </a:r>
            <a:endParaRPr lang="en-US" sz="1550" dirty="0"/>
          </a:p>
        </p:txBody>
      </p:sp>
      <p:sp>
        <p:nvSpPr>
          <p:cNvPr id="10" name="Shape 7"/>
          <p:cNvSpPr/>
          <p:nvPr/>
        </p:nvSpPr>
        <p:spPr>
          <a:xfrm>
            <a:off x="5249287" y="3496151"/>
            <a:ext cx="4215408" cy="3430072"/>
          </a:xfrm>
          <a:prstGeom prst="roundRect">
            <a:avLst>
              <a:gd name="adj" fmla="val 2430"/>
            </a:avLst>
          </a:prstGeom>
          <a:solidFill>
            <a:srgbClr val="000018">
              <a:alpha val="95000"/>
            </a:srgbClr>
          </a:solidFill>
          <a:ln w="22860">
            <a:solidFill>
              <a:srgbClr val="313E80"/>
            </a:solidFill>
            <a:prstDash val="solid"/>
          </a:ln>
        </p:spPr>
        <p:txBody>
          <a:bodyPr/>
          <a:lstStyle/>
          <a:p>
            <a:endParaRPr lang="en-IN"/>
          </a:p>
        </p:txBody>
      </p:sp>
      <p:sp>
        <p:nvSpPr>
          <p:cNvPr id="11" name="Shape 8"/>
          <p:cNvSpPr/>
          <p:nvPr/>
        </p:nvSpPr>
        <p:spPr>
          <a:xfrm>
            <a:off x="5230297" y="3519011"/>
            <a:ext cx="4169688" cy="595313"/>
          </a:xfrm>
          <a:prstGeom prst="roundRect">
            <a:avLst>
              <a:gd name="adj" fmla="val 9395"/>
            </a:avLst>
          </a:prstGeom>
          <a:solidFill>
            <a:srgbClr val="182567"/>
          </a:solidFill>
          <a:ln/>
        </p:spPr>
        <p:txBody>
          <a:bodyPr/>
          <a:lstStyle/>
          <a:p>
            <a:endParaRPr lang="en-IN"/>
          </a:p>
        </p:txBody>
      </p:sp>
      <p:grpSp>
        <p:nvGrpSpPr>
          <p:cNvPr id="23" name="Group 22">
            <a:extLst>
              <a:ext uri="{FF2B5EF4-FFF2-40B4-BE49-F238E27FC236}">
                <a16:creationId xmlns:a16="http://schemas.microsoft.com/office/drawing/2014/main" id="{3D1AF5E9-F6D6-D30E-C934-04C99C6C383E}"/>
              </a:ext>
            </a:extLst>
          </p:cNvPr>
          <p:cNvGrpSpPr/>
          <p:nvPr/>
        </p:nvGrpSpPr>
        <p:grpSpPr>
          <a:xfrm>
            <a:off x="6217226" y="3601700"/>
            <a:ext cx="2279928" cy="373142"/>
            <a:chOff x="6217226" y="3601700"/>
            <a:chExt cx="2279928" cy="373142"/>
          </a:xfrm>
        </p:grpSpPr>
        <p:sp>
          <p:nvSpPr>
            <p:cNvPr id="12" name="Shape 9"/>
            <p:cNvSpPr/>
            <p:nvPr/>
          </p:nvSpPr>
          <p:spPr>
            <a:xfrm>
              <a:off x="6217226" y="3601700"/>
              <a:ext cx="2279928" cy="373142"/>
            </a:xfrm>
            <a:prstGeom prst="roundRect">
              <a:avLst>
                <a:gd name="adj" fmla="val 17872"/>
              </a:avLst>
            </a:prstGeom>
            <a:solidFill>
              <a:srgbClr val="C6C9DC"/>
            </a:solidFill>
            <a:ln/>
          </p:spPr>
          <p:txBody>
            <a:bodyPr/>
            <a:lstStyle/>
            <a:p>
              <a:endParaRPr lang="en-IN"/>
            </a:p>
          </p:txBody>
        </p:sp>
        <p:sp>
          <p:nvSpPr>
            <p:cNvPr id="14" name="Text 10"/>
            <p:cNvSpPr/>
            <p:nvPr/>
          </p:nvSpPr>
          <p:spPr>
            <a:xfrm>
              <a:off x="6455092" y="3674238"/>
              <a:ext cx="1803797" cy="254079"/>
            </a:xfrm>
            <a:prstGeom prst="rect">
              <a:avLst/>
            </a:prstGeom>
            <a:noFill/>
            <a:ln/>
          </p:spPr>
          <p:txBody>
            <a:bodyPr wrap="none" lIns="0" tIns="0" rIns="0" bIns="0" rtlCol="0" anchor="t"/>
            <a:lstStyle/>
            <a:p>
              <a:pPr>
                <a:lnSpc>
                  <a:spcPts val="2000"/>
                </a:lnSpc>
              </a:pPr>
              <a:r>
                <a:rPr lang="en-US" sz="1250" dirty="0">
                  <a:latin typeface="Roboto" pitchFamily="34" charset="0"/>
                  <a:ea typeface="Roboto" pitchFamily="34" charset="-122"/>
                </a:rPr>
                <a:t>ANALYTICAL LEARNINGS</a:t>
              </a:r>
            </a:p>
          </p:txBody>
        </p:sp>
      </p:grpSp>
      <p:sp>
        <p:nvSpPr>
          <p:cNvPr id="15" name="Text 11"/>
          <p:cNvSpPr/>
          <p:nvPr/>
        </p:nvSpPr>
        <p:spPr>
          <a:xfrm>
            <a:off x="5428655" y="4909066"/>
            <a:ext cx="3772972" cy="1270236"/>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Business Insight Generation</a:t>
            </a:r>
            <a:endParaRPr lang="en-US" sz="1550" dirty="0"/>
          </a:p>
          <a:p>
            <a:pPr marL="342900" indent="-342900" algn="l">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Menu Engineering &amp; Optimization</a:t>
            </a:r>
            <a:endParaRPr lang="en-US" sz="1550" dirty="0"/>
          </a:p>
          <a:p>
            <a:pPr marL="342900" indent="-342900" algn="l">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Customer Behavior Analysis</a:t>
            </a:r>
            <a:endParaRPr lang="en-US" sz="1550" dirty="0"/>
          </a:p>
          <a:p>
            <a:pPr marL="342900" indent="-342900" algn="l">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Operational Performance Evaluation</a:t>
            </a:r>
            <a:endParaRPr lang="en-US" sz="1550" dirty="0"/>
          </a:p>
        </p:txBody>
      </p:sp>
      <p:sp>
        <p:nvSpPr>
          <p:cNvPr id="16" name="Shape 12"/>
          <p:cNvSpPr/>
          <p:nvPr/>
        </p:nvSpPr>
        <p:spPr>
          <a:xfrm>
            <a:off x="9621203" y="3496151"/>
            <a:ext cx="4215289" cy="3430072"/>
          </a:xfrm>
          <a:prstGeom prst="roundRect">
            <a:avLst>
              <a:gd name="adj" fmla="val 2430"/>
            </a:avLst>
          </a:prstGeom>
          <a:solidFill>
            <a:srgbClr val="000018">
              <a:alpha val="95000"/>
            </a:srgbClr>
          </a:solidFill>
          <a:ln w="22860">
            <a:solidFill>
              <a:srgbClr val="313E80"/>
            </a:solidFill>
            <a:prstDash val="solid"/>
          </a:ln>
        </p:spPr>
        <p:txBody>
          <a:bodyPr/>
          <a:lstStyle/>
          <a:p>
            <a:endParaRPr lang="en-IN"/>
          </a:p>
        </p:txBody>
      </p:sp>
      <p:sp>
        <p:nvSpPr>
          <p:cNvPr id="17" name="Shape 13"/>
          <p:cNvSpPr/>
          <p:nvPr/>
        </p:nvSpPr>
        <p:spPr>
          <a:xfrm>
            <a:off x="9644063" y="3519011"/>
            <a:ext cx="4169569" cy="595313"/>
          </a:xfrm>
          <a:prstGeom prst="roundRect">
            <a:avLst>
              <a:gd name="adj" fmla="val 9395"/>
            </a:avLst>
          </a:prstGeom>
          <a:solidFill>
            <a:srgbClr val="182567"/>
          </a:solidFill>
          <a:ln/>
        </p:spPr>
        <p:txBody>
          <a:bodyPr/>
          <a:lstStyle/>
          <a:p>
            <a:endParaRPr lang="en-IN"/>
          </a:p>
        </p:txBody>
      </p:sp>
      <p:grpSp>
        <p:nvGrpSpPr>
          <p:cNvPr id="24" name="Group 23">
            <a:extLst>
              <a:ext uri="{FF2B5EF4-FFF2-40B4-BE49-F238E27FC236}">
                <a16:creationId xmlns:a16="http://schemas.microsoft.com/office/drawing/2014/main" id="{4B8AC023-4400-5821-1D14-75B2D8503777}"/>
              </a:ext>
            </a:extLst>
          </p:cNvPr>
          <p:cNvGrpSpPr/>
          <p:nvPr/>
        </p:nvGrpSpPr>
        <p:grpSpPr>
          <a:xfrm>
            <a:off x="11027807" y="3630096"/>
            <a:ext cx="1402080" cy="373142"/>
            <a:chOff x="9842421" y="4312682"/>
            <a:chExt cx="1402080" cy="373142"/>
          </a:xfrm>
        </p:grpSpPr>
        <p:sp>
          <p:nvSpPr>
            <p:cNvPr id="18" name="Shape 14"/>
            <p:cNvSpPr/>
            <p:nvPr/>
          </p:nvSpPr>
          <p:spPr>
            <a:xfrm>
              <a:off x="9842421" y="4312682"/>
              <a:ext cx="1402080" cy="373142"/>
            </a:xfrm>
            <a:prstGeom prst="roundRect">
              <a:avLst>
                <a:gd name="adj" fmla="val 17872"/>
              </a:avLst>
            </a:prstGeom>
            <a:solidFill>
              <a:srgbClr val="C6C9DC"/>
            </a:solidFill>
            <a:ln/>
          </p:spPr>
          <p:txBody>
            <a:bodyPr/>
            <a:lstStyle/>
            <a:p>
              <a:endParaRPr lang="en-IN"/>
            </a:p>
          </p:txBody>
        </p:sp>
        <p:sp>
          <p:nvSpPr>
            <p:cNvPr id="20" name="Text 15"/>
            <p:cNvSpPr/>
            <p:nvPr/>
          </p:nvSpPr>
          <p:spPr>
            <a:xfrm>
              <a:off x="10199489" y="4372213"/>
              <a:ext cx="925949" cy="254079"/>
            </a:xfrm>
            <a:prstGeom prst="rect">
              <a:avLst/>
            </a:prstGeom>
            <a:noFill/>
            <a:ln/>
          </p:spPr>
          <p:txBody>
            <a:bodyPr wrap="none" lIns="0" tIns="0" rIns="0" bIns="0" rtlCol="0" anchor="t"/>
            <a:lstStyle/>
            <a:p>
              <a:pPr>
                <a:lnSpc>
                  <a:spcPts val="2000"/>
                </a:lnSpc>
              </a:pPr>
              <a:r>
                <a:rPr lang="en-US" sz="1250" dirty="0">
                  <a:latin typeface="Roboto" pitchFamily="34" charset="0"/>
                  <a:ea typeface="Roboto" pitchFamily="34" charset="-122"/>
                </a:rPr>
                <a:t>SOFT SKILLS</a:t>
              </a:r>
            </a:p>
          </p:txBody>
        </p:sp>
      </p:grpSp>
      <p:sp>
        <p:nvSpPr>
          <p:cNvPr id="21" name="Text 16"/>
          <p:cNvSpPr/>
          <p:nvPr/>
        </p:nvSpPr>
        <p:spPr>
          <a:xfrm>
            <a:off x="9842421" y="4909066"/>
            <a:ext cx="3772853" cy="1270236"/>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Enhanced Analytical Thinking</a:t>
            </a:r>
            <a:endParaRPr lang="en-US" sz="1550" dirty="0"/>
          </a:p>
          <a:p>
            <a:pPr marL="342900" indent="-342900" algn="l">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Improved Business Understanding</a:t>
            </a:r>
            <a:endParaRPr lang="en-US" sz="1550" dirty="0"/>
          </a:p>
          <a:p>
            <a:pPr marL="342900" indent="-342900" algn="l">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Effective Report Structuring</a:t>
            </a:r>
            <a:endParaRPr lang="en-US" sz="1550" dirty="0"/>
          </a:p>
          <a:p>
            <a:pPr marL="342900" indent="-342900" algn="l">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Strong Presentation &amp; Explanation</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C13543-91A5-8779-0B30-6C033AB18C78}"/>
              </a:ext>
            </a:extLst>
          </p:cNvPr>
          <p:cNvSpPr txBox="1"/>
          <p:nvPr/>
        </p:nvSpPr>
        <p:spPr>
          <a:xfrm>
            <a:off x="3444268" y="785533"/>
            <a:ext cx="7741863" cy="769441"/>
          </a:xfrm>
          <a:prstGeom prst="rect">
            <a:avLst/>
          </a:prstGeom>
          <a:noFill/>
        </p:spPr>
        <p:txBody>
          <a:bodyPr wrap="none" lIns="91440" tIns="45720" rIns="91440" bIns="45720">
            <a:spAutoFit/>
          </a:bodyPr>
          <a:lstStyle>
            <a:defPPr>
              <a:defRPr lang="en-US"/>
            </a:defPPr>
            <a:lvl1pPr algn="ctr">
              <a:defRPr sz="4400" b="1" spc="50">
                <a:ln w="0">
                  <a:solidFill>
                    <a:schemeClr val="accent1"/>
                  </a:solidFill>
                </a:ln>
                <a:solidFill>
                  <a:schemeClr val="bg2"/>
                </a:solidFill>
                <a:effectLst>
                  <a:glow rad="63500">
                    <a:schemeClr val="accent1">
                      <a:satMod val="175000"/>
                      <a:alpha val="40000"/>
                    </a:schemeClr>
                  </a:glow>
                  <a:outerShdw blurRad="50800" dist="38100" algn="l" rotWithShape="0">
                    <a:prstClr val="black">
                      <a:alpha val="40000"/>
                    </a:prstClr>
                  </a:outerShdw>
                </a:effectLst>
              </a:defRPr>
            </a:lvl1pPr>
            <a:lvl2pPr defTabSz="457200"/>
            <a:lvl3pPr defTabSz="457200"/>
            <a:lvl4pPr defTabSz="457200"/>
            <a:lvl5pPr defTabSz="457200"/>
            <a:lvl6pPr defTabSz="457200"/>
            <a:lvl7pPr defTabSz="457200"/>
            <a:lvl8pPr defTabSz="457200"/>
            <a:lvl9pPr defTabSz="457200"/>
          </a:lstStyle>
          <a:p>
            <a:r>
              <a:rPr dirty="0"/>
              <a:t>Challenges Faced &amp; Resolutions</a:t>
            </a:r>
          </a:p>
        </p:txBody>
      </p:sp>
      <p:sp>
        <p:nvSpPr>
          <p:cNvPr id="3" name="Rectangle 2">
            <a:extLst>
              <a:ext uri="{FF2B5EF4-FFF2-40B4-BE49-F238E27FC236}">
                <a16:creationId xmlns:a16="http://schemas.microsoft.com/office/drawing/2014/main" id="{10F264F1-2608-D7DB-35C6-9F5FA49DDDCA}"/>
              </a:ext>
            </a:extLst>
          </p:cNvPr>
          <p:cNvSpPr/>
          <p:nvPr/>
        </p:nvSpPr>
        <p:spPr>
          <a:xfrm>
            <a:off x="2468880" y="2514600"/>
            <a:ext cx="2743200" cy="2011680"/>
          </a:xfrm>
          <a:prstGeom prst="rect">
            <a:avLst/>
          </a:prstGeom>
          <a:solidFill>
            <a:srgbClr val="003366"/>
          </a:solidFill>
          <a:ln>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p>
          <a:p>
            <a:pPr algn="ctr">
              <a:defRPr sz="1800" b="1">
                <a:solidFill>
                  <a:srgbClr val="FFFFFF"/>
                </a:solidFill>
              </a:defRPr>
            </a:pPr>
            <a:r>
              <a:rPr dirty="0"/>
              <a:t>Data Quality Issues</a:t>
            </a:r>
            <a:endParaRPr lang="en-IN" dirty="0"/>
          </a:p>
          <a:p>
            <a:pPr algn="ctr">
              <a:defRPr sz="1800" b="1">
                <a:solidFill>
                  <a:srgbClr val="FFFFFF"/>
                </a:solidFill>
              </a:defRPr>
            </a:pPr>
            <a:endParaRPr dirty="0"/>
          </a:p>
          <a:p>
            <a:pPr lvl="1">
              <a:defRPr sz="1400">
                <a:solidFill>
                  <a:srgbClr val="DCDCDC"/>
                </a:solidFill>
              </a:defRPr>
            </a:pPr>
            <a:r>
              <a:rPr dirty="0"/>
              <a:t>Resolved through data cleaning, standardization, and calculated fields.</a:t>
            </a:r>
          </a:p>
        </p:txBody>
      </p:sp>
      <p:sp>
        <p:nvSpPr>
          <p:cNvPr id="4" name="Rectangle 3">
            <a:extLst>
              <a:ext uri="{FF2B5EF4-FFF2-40B4-BE49-F238E27FC236}">
                <a16:creationId xmlns:a16="http://schemas.microsoft.com/office/drawing/2014/main" id="{8DA1387C-4CE6-B2AB-7100-F842BEA3AFD2}"/>
              </a:ext>
            </a:extLst>
          </p:cNvPr>
          <p:cNvSpPr/>
          <p:nvPr/>
        </p:nvSpPr>
        <p:spPr>
          <a:xfrm>
            <a:off x="6128426" y="2514600"/>
            <a:ext cx="2743200" cy="2011680"/>
          </a:xfrm>
          <a:prstGeom prst="rect">
            <a:avLst/>
          </a:prstGeom>
          <a:solidFill>
            <a:srgbClr val="003366"/>
          </a:solidFill>
          <a:ln>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p>
          <a:p>
            <a:pPr algn="ctr"/>
            <a:r>
              <a:rPr dirty="0"/>
              <a:t>Complex Data Modeling</a:t>
            </a:r>
            <a:endParaRPr lang="en-IN" dirty="0"/>
          </a:p>
          <a:p>
            <a:pPr algn="ctr"/>
            <a:endParaRPr dirty="0"/>
          </a:p>
          <a:p>
            <a:pPr lvl="1"/>
            <a:r>
              <a:rPr sz="1400" dirty="0">
                <a:solidFill>
                  <a:srgbClr val="DCDCDC"/>
                </a:solidFill>
              </a:rPr>
              <a:t>Solved by designing star schema and optimized relationships.</a:t>
            </a:r>
          </a:p>
        </p:txBody>
      </p:sp>
      <p:sp>
        <p:nvSpPr>
          <p:cNvPr id="5" name="Rectangle 4">
            <a:extLst>
              <a:ext uri="{FF2B5EF4-FFF2-40B4-BE49-F238E27FC236}">
                <a16:creationId xmlns:a16="http://schemas.microsoft.com/office/drawing/2014/main" id="{F7DF19E2-B345-AA68-599E-B40540F0D82A}"/>
              </a:ext>
            </a:extLst>
          </p:cNvPr>
          <p:cNvSpPr/>
          <p:nvPr/>
        </p:nvSpPr>
        <p:spPr>
          <a:xfrm>
            <a:off x="9622601" y="2514600"/>
            <a:ext cx="2743200" cy="2011680"/>
          </a:xfrm>
          <a:prstGeom prst="rect">
            <a:avLst/>
          </a:prstGeom>
          <a:solidFill>
            <a:srgbClr val="003366"/>
          </a:solidFill>
          <a:ln>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p>
          <a:p>
            <a:pPr algn="ctr"/>
            <a:r>
              <a:rPr dirty="0"/>
              <a:t>KPI Calculation Complexity</a:t>
            </a:r>
            <a:endParaRPr lang="en-IN" dirty="0"/>
          </a:p>
          <a:p>
            <a:pPr algn="ctr"/>
            <a:endParaRPr dirty="0"/>
          </a:p>
          <a:p>
            <a:pPr lvl="1"/>
            <a:r>
              <a:rPr sz="1400" dirty="0">
                <a:solidFill>
                  <a:srgbClr val="DCDCDC"/>
                </a:solidFill>
              </a:rPr>
              <a:t>Handled using advanced DAX measures and time intelligence.</a:t>
            </a:r>
          </a:p>
        </p:txBody>
      </p:sp>
      <p:sp>
        <p:nvSpPr>
          <p:cNvPr id="6" name="Rectangle 5">
            <a:extLst>
              <a:ext uri="{FF2B5EF4-FFF2-40B4-BE49-F238E27FC236}">
                <a16:creationId xmlns:a16="http://schemas.microsoft.com/office/drawing/2014/main" id="{FBE970CD-061B-FEE2-5F13-06412FE004DA}"/>
              </a:ext>
            </a:extLst>
          </p:cNvPr>
          <p:cNvSpPr/>
          <p:nvPr/>
        </p:nvSpPr>
        <p:spPr>
          <a:xfrm>
            <a:off x="2468880" y="4713051"/>
            <a:ext cx="2743200" cy="2011680"/>
          </a:xfrm>
          <a:prstGeom prst="rect">
            <a:avLst/>
          </a:prstGeom>
          <a:solidFill>
            <a:srgbClr val="003366"/>
          </a:solidFill>
          <a:ln>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p>
          <a:p>
            <a:pPr algn="ctr"/>
            <a:r>
              <a:rPr dirty="0"/>
              <a:t>Visual Clarity Challenges</a:t>
            </a:r>
            <a:endParaRPr lang="en-IN" dirty="0"/>
          </a:p>
          <a:p>
            <a:pPr algn="ctr"/>
            <a:endParaRPr dirty="0"/>
          </a:p>
          <a:p>
            <a:pPr lvl="1"/>
            <a:r>
              <a:rPr sz="1400" dirty="0">
                <a:solidFill>
                  <a:srgbClr val="DCDCDC"/>
                </a:solidFill>
              </a:rPr>
              <a:t>Improved layout with focused KPIs and structured dashboards.</a:t>
            </a:r>
          </a:p>
        </p:txBody>
      </p:sp>
      <p:sp>
        <p:nvSpPr>
          <p:cNvPr id="7" name="Rectangle 6">
            <a:extLst>
              <a:ext uri="{FF2B5EF4-FFF2-40B4-BE49-F238E27FC236}">
                <a16:creationId xmlns:a16="http://schemas.microsoft.com/office/drawing/2014/main" id="{1DEDAE79-3582-A761-6F7C-03A31A392EF1}"/>
              </a:ext>
            </a:extLst>
          </p:cNvPr>
          <p:cNvSpPr/>
          <p:nvPr/>
        </p:nvSpPr>
        <p:spPr>
          <a:xfrm>
            <a:off x="6128426" y="4713051"/>
            <a:ext cx="2743200" cy="2011680"/>
          </a:xfrm>
          <a:prstGeom prst="rect">
            <a:avLst/>
          </a:prstGeom>
          <a:solidFill>
            <a:srgbClr val="003366"/>
          </a:solidFill>
          <a:ln>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p>
          <a:p>
            <a:pPr algn="ctr"/>
            <a:r>
              <a:rPr dirty="0"/>
              <a:t>Revenue vs Profit Confusion</a:t>
            </a:r>
            <a:endParaRPr lang="en-IN" dirty="0"/>
          </a:p>
          <a:p>
            <a:pPr algn="ctr"/>
            <a:endParaRPr dirty="0"/>
          </a:p>
          <a:p>
            <a:pPr lvl="1"/>
            <a:r>
              <a:rPr sz="1400" dirty="0">
                <a:solidFill>
                  <a:srgbClr val="DCDCDC"/>
                </a:solidFill>
              </a:rPr>
              <a:t>Solved with Menu Engineering Matrix for profitability analysis.</a:t>
            </a:r>
          </a:p>
        </p:txBody>
      </p:sp>
      <p:sp>
        <p:nvSpPr>
          <p:cNvPr id="8" name="Rectangle 7">
            <a:extLst>
              <a:ext uri="{FF2B5EF4-FFF2-40B4-BE49-F238E27FC236}">
                <a16:creationId xmlns:a16="http://schemas.microsoft.com/office/drawing/2014/main" id="{F94DD55C-DE5A-2EBB-AE6A-79E725DBE757}"/>
              </a:ext>
            </a:extLst>
          </p:cNvPr>
          <p:cNvSpPr/>
          <p:nvPr/>
        </p:nvSpPr>
        <p:spPr>
          <a:xfrm>
            <a:off x="9622601" y="4713051"/>
            <a:ext cx="2743200" cy="2011680"/>
          </a:xfrm>
          <a:prstGeom prst="rect">
            <a:avLst/>
          </a:prstGeom>
          <a:solidFill>
            <a:srgbClr val="003366"/>
          </a:solidFill>
          <a:ln>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p>
          <a:p>
            <a:pPr algn="ctr"/>
            <a:r>
              <a:rPr dirty="0"/>
              <a:t>Customer Sentiment Analysis</a:t>
            </a:r>
            <a:endParaRPr lang="en-IN" dirty="0"/>
          </a:p>
          <a:p>
            <a:pPr algn="ctr"/>
            <a:endParaRPr dirty="0"/>
          </a:p>
          <a:p>
            <a:pPr lvl="1"/>
            <a:r>
              <a:rPr sz="1400" dirty="0">
                <a:solidFill>
                  <a:srgbClr val="DCDCDC"/>
                </a:solidFill>
              </a:rPr>
              <a:t>Built sentiment dashboards to identify dissatisfaction drivers.</a:t>
            </a:r>
          </a:p>
        </p:txBody>
      </p:sp>
    </p:spTree>
    <p:extLst>
      <p:ext uri="{BB962C8B-B14F-4D97-AF65-F5344CB8AC3E}">
        <p14:creationId xmlns:p14="http://schemas.microsoft.com/office/powerpoint/2010/main" val="903591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6C1E7E-ACDE-02BB-6163-86984A344869}"/>
              </a:ext>
            </a:extLst>
          </p:cNvPr>
          <p:cNvSpPr txBox="1"/>
          <p:nvPr/>
        </p:nvSpPr>
        <p:spPr>
          <a:xfrm>
            <a:off x="3991598" y="361869"/>
            <a:ext cx="6647204" cy="769441"/>
          </a:xfrm>
          <a:prstGeom prst="rect">
            <a:avLst/>
          </a:prstGeom>
          <a:noFill/>
        </p:spPr>
        <p:txBody>
          <a:bodyPr wrap="none" lIns="91440" tIns="45720" rIns="91440" bIns="45720">
            <a:spAutoFit/>
          </a:bodyPr>
          <a:lstStyle>
            <a:defPPr>
              <a:defRPr lang="en-US"/>
            </a:defPPr>
            <a:lvl1pPr algn="ctr">
              <a:defRPr sz="4400" b="1" spc="50">
                <a:ln w="0">
                  <a:solidFill>
                    <a:schemeClr val="accent1"/>
                  </a:solidFill>
                </a:ln>
                <a:solidFill>
                  <a:schemeClr val="bg2"/>
                </a:solidFill>
                <a:effectLst>
                  <a:glow rad="63500">
                    <a:schemeClr val="accent1">
                      <a:satMod val="175000"/>
                      <a:alpha val="40000"/>
                    </a:schemeClr>
                  </a:glow>
                  <a:outerShdw blurRad="50800" dist="38100" algn="l" rotWithShape="0">
                    <a:prstClr val="black">
                      <a:alpha val="40000"/>
                    </a:prstClr>
                  </a:outerShdw>
                </a:effectLst>
              </a:defRPr>
            </a:lvl1pPr>
            <a:lvl2pPr defTabSz="457200"/>
            <a:lvl3pPr defTabSz="457200"/>
            <a:lvl4pPr defTabSz="457200"/>
            <a:lvl5pPr defTabSz="457200"/>
            <a:lvl6pPr defTabSz="457200"/>
            <a:lvl7pPr defTabSz="457200"/>
            <a:lvl8pPr defTabSz="457200"/>
            <a:lvl9pPr defTabSz="457200"/>
          </a:lstStyle>
          <a:p>
            <a:r>
              <a:rPr dirty="0"/>
              <a:t>Key Insights from Analytics</a:t>
            </a:r>
          </a:p>
        </p:txBody>
      </p:sp>
      <p:sp>
        <p:nvSpPr>
          <p:cNvPr id="3" name="Rectangle 2">
            <a:extLst>
              <a:ext uri="{FF2B5EF4-FFF2-40B4-BE49-F238E27FC236}">
                <a16:creationId xmlns:a16="http://schemas.microsoft.com/office/drawing/2014/main" id="{CD3769D3-B95E-3E05-412E-89C7B290FE25}"/>
              </a:ext>
            </a:extLst>
          </p:cNvPr>
          <p:cNvSpPr/>
          <p:nvPr/>
        </p:nvSpPr>
        <p:spPr>
          <a:xfrm>
            <a:off x="3033085" y="1575881"/>
            <a:ext cx="2743200" cy="2011680"/>
          </a:xfrm>
          <a:prstGeom prst="rect">
            <a:avLst/>
          </a:prstGeom>
          <a:solidFill>
            <a:srgbClr val="003366"/>
          </a:solidFill>
          <a:ln>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p>
          <a:p>
            <a:pPr algn="ctr"/>
            <a:r>
              <a:rPr dirty="0"/>
              <a:t>High Performer Items</a:t>
            </a:r>
            <a:endParaRPr lang="en-IN" dirty="0"/>
          </a:p>
          <a:p>
            <a:pPr algn="ctr"/>
            <a:endParaRPr dirty="0"/>
          </a:p>
          <a:p>
            <a:pPr lvl="1"/>
            <a:r>
              <a:rPr sz="1400" dirty="0">
                <a:solidFill>
                  <a:srgbClr val="DCDCDC"/>
                </a:solidFill>
              </a:rPr>
              <a:t>A small group of menu items drive the majority of revenue and profit.</a:t>
            </a:r>
          </a:p>
        </p:txBody>
      </p:sp>
      <p:sp>
        <p:nvSpPr>
          <p:cNvPr id="4" name="Rectangle 3">
            <a:extLst>
              <a:ext uri="{FF2B5EF4-FFF2-40B4-BE49-F238E27FC236}">
                <a16:creationId xmlns:a16="http://schemas.microsoft.com/office/drawing/2014/main" id="{738EAAED-B346-2E43-B4A3-8AED13F1CD51}"/>
              </a:ext>
            </a:extLst>
          </p:cNvPr>
          <p:cNvSpPr/>
          <p:nvPr/>
        </p:nvSpPr>
        <p:spPr>
          <a:xfrm>
            <a:off x="6050605" y="1575881"/>
            <a:ext cx="2743200" cy="2011680"/>
          </a:xfrm>
          <a:prstGeom prst="rect">
            <a:avLst/>
          </a:prstGeom>
          <a:solidFill>
            <a:srgbClr val="003366"/>
          </a:solidFill>
          <a:ln>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p>
          <a:p>
            <a:pPr algn="ctr"/>
            <a:r>
              <a:rPr dirty="0"/>
              <a:t>Customer Retention Drivers</a:t>
            </a:r>
            <a:endParaRPr lang="en-IN" dirty="0"/>
          </a:p>
          <a:p>
            <a:pPr algn="ctr"/>
            <a:endParaRPr dirty="0"/>
          </a:p>
          <a:p>
            <a:pPr lvl="1"/>
            <a:r>
              <a:rPr sz="1400" dirty="0">
                <a:solidFill>
                  <a:srgbClr val="DCDCDC"/>
                </a:solidFill>
              </a:rPr>
              <a:t>Organic and Referral channels show higher repeat customer rates.</a:t>
            </a:r>
          </a:p>
        </p:txBody>
      </p:sp>
      <p:sp>
        <p:nvSpPr>
          <p:cNvPr id="5" name="Rectangle 4">
            <a:extLst>
              <a:ext uri="{FF2B5EF4-FFF2-40B4-BE49-F238E27FC236}">
                <a16:creationId xmlns:a16="http://schemas.microsoft.com/office/drawing/2014/main" id="{55FECD22-CC19-C0D7-4947-28902388F621}"/>
              </a:ext>
            </a:extLst>
          </p:cNvPr>
          <p:cNvSpPr/>
          <p:nvPr/>
        </p:nvSpPr>
        <p:spPr>
          <a:xfrm>
            <a:off x="9068125" y="1575881"/>
            <a:ext cx="2743200" cy="2011680"/>
          </a:xfrm>
          <a:prstGeom prst="rect">
            <a:avLst/>
          </a:prstGeom>
          <a:solidFill>
            <a:srgbClr val="003366"/>
          </a:solidFill>
          <a:ln>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p>
          <a:p>
            <a:pPr algn="ctr"/>
            <a:r>
              <a:rPr dirty="0"/>
              <a:t>Operational Bottlenecks</a:t>
            </a:r>
            <a:endParaRPr lang="en-IN" dirty="0"/>
          </a:p>
          <a:p>
            <a:pPr algn="ctr"/>
            <a:endParaRPr dirty="0"/>
          </a:p>
          <a:p>
            <a:pPr lvl="1"/>
            <a:r>
              <a:rPr sz="1400" dirty="0">
                <a:solidFill>
                  <a:srgbClr val="DCDCDC"/>
                </a:solidFill>
              </a:rPr>
              <a:t>Delivery time spikes correlate with higher negative feedback.</a:t>
            </a:r>
          </a:p>
        </p:txBody>
      </p:sp>
      <p:sp>
        <p:nvSpPr>
          <p:cNvPr id="6" name="TextBox 1">
            <a:extLst>
              <a:ext uri="{FF2B5EF4-FFF2-40B4-BE49-F238E27FC236}">
                <a16:creationId xmlns:a16="http://schemas.microsoft.com/office/drawing/2014/main" id="{5231A055-CFD4-91CA-DCE4-2696CE52AA0E}"/>
              </a:ext>
            </a:extLst>
          </p:cNvPr>
          <p:cNvSpPr txBox="1"/>
          <p:nvPr/>
        </p:nvSpPr>
        <p:spPr>
          <a:xfrm>
            <a:off x="3068428" y="3992726"/>
            <a:ext cx="8493544" cy="769441"/>
          </a:xfrm>
          <a:prstGeom prst="rect">
            <a:avLst/>
          </a:prstGeom>
          <a:noFill/>
        </p:spPr>
        <p:txBody>
          <a:bodyPr wrap="none" lIns="91440" tIns="45720" rIns="91440" bIns="45720">
            <a:spAutoFit/>
          </a:bodyPr>
          <a:lstStyle>
            <a:defPPr>
              <a:defRPr lang="en-US"/>
            </a:defPPr>
            <a:lvl1pPr algn="ctr">
              <a:defRPr sz="4400" b="1" spc="50">
                <a:ln w="0">
                  <a:solidFill>
                    <a:schemeClr val="accent1"/>
                  </a:solidFill>
                </a:ln>
                <a:solidFill>
                  <a:schemeClr val="bg2"/>
                </a:solidFill>
                <a:effectLst>
                  <a:glow rad="63500">
                    <a:schemeClr val="accent1">
                      <a:satMod val="175000"/>
                      <a:alpha val="40000"/>
                    </a:schemeClr>
                  </a:glow>
                  <a:outerShdw blurRad="50800" dist="38100" algn="l" rotWithShape="0">
                    <a:prstClr val="black">
                      <a:alpha val="40000"/>
                    </a:prstClr>
                  </a:outerShdw>
                </a:effectLst>
              </a:defRPr>
            </a:lvl1pPr>
            <a:lvl2pPr defTabSz="457200"/>
            <a:lvl3pPr defTabSz="457200"/>
            <a:lvl4pPr defTabSz="457200"/>
            <a:lvl5pPr defTabSz="457200"/>
            <a:lvl6pPr defTabSz="457200"/>
            <a:lvl7pPr defTabSz="457200"/>
            <a:lvl8pPr defTabSz="457200"/>
            <a:lvl9pPr defTabSz="457200"/>
          </a:lstStyle>
          <a:p>
            <a:r>
              <a:rPr dirty="0"/>
              <a:t>Business Impact &amp; Value Delivered</a:t>
            </a:r>
          </a:p>
        </p:txBody>
      </p:sp>
      <p:sp>
        <p:nvSpPr>
          <p:cNvPr id="7" name="Rectangle 6">
            <a:extLst>
              <a:ext uri="{FF2B5EF4-FFF2-40B4-BE49-F238E27FC236}">
                <a16:creationId xmlns:a16="http://schemas.microsoft.com/office/drawing/2014/main" id="{9E024B23-38EE-CCAF-C4E0-8A154A7C9584}"/>
              </a:ext>
            </a:extLst>
          </p:cNvPr>
          <p:cNvSpPr/>
          <p:nvPr/>
        </p:nvSpPr>
        <p:spPr>
          <a:xfrm>
            <a:off x="3033085" y="5167333"/>
            <a:ext cx="2743200" cy="2011680"/>
          </a:xfrm>
          <a:prstGeom prst="rect">
            <a:avLst/>
          </a:prstGeom>
          <a:solidFill>
            <a:srgbClr val="003366"/>
          </a:solidFill>
          <a:ln>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p>
          <a:p>
            <a:pPr algn="ctr"/>
            <a:r>
              <a:rPr dirty="0"/>
              <a:t>Revenue Growth Opportunities</a:t>
            </a:r>
            <a:endParaRPr lang="en-IN" dirty="0"/>
          </a:p>
          <a:p>
            <a:pPr algn="ctr"/>
            <a:endParaRPr dirty="0"/>
          </a:p>
          <a:p>
            <a:pPr lvl="1"/>
            <a:r>
              <a:rPr sz="1400" dirty="0">
                <a:solidFill>
                  <a:srgbClr val="DCDCDC"/>
                </a:solidFill>
              </a:rPr>
              <a:t>Identified products and categories with potential for scaling sales.</a:t>
            </a:r>
          </a:p>
        </p:txBody>
      </p:sp>
      <p:sp>
        <p:nvSpPr>
          <p:cNvPr id="8" name="Rectangle 7">
            <a:extLst>
              <a:ext uri="{FF2B5EF4-FFF2-40B4-BE49-F238E27FC236}">
                <a16:creationId xmlns:a16="http://schemas.microsoft.com/office/drawing/2014/main" id="{CBBE36BB-3355-C78B-6E49-8A33CC43803B}"/>
              </a:ext>
            </a:extLst>
          </p:cNvPr>
          <p:cNvSpPr/>
          <p:nvPr/>
        </p:nvSpPr>
        <p:spPr>
          <a:xfrm>
            <a:off x="6050605" y="5167333"/>
            <a:ext cx="2743200" cy="2011680"/>
          </a:xfrm>
          <a:prstGeom prst="rect">
            <a:avLst/>
          </a:prstGeom>
          <a:solidFill>
            <a:srgbClr val="003366"/>
          </a:solidFill>
          <a:ln>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p>
          <a:p>
            <a:pPr algn="ctr"/>
            <a:r>
              <a:rPr dirty="0"/>
              <a:t>Cost &amp; Margin Optimization</a:t>
            </a:r>
            <a:endParaRPr lang="en-IN" dirty="0"/>
          </a:p>
          <a:p>
            <a:pPr algn="ctr"/>
            <a:endParaRPr dirty="0"/>
          </a:p>
          <a:p>
            <a:pPr lvl="1"/>
            <a:r>
              <a:rPr sz="1400" dirty="0">
                <a:solidFill>
                  <a:srgbClr val="DCDCDC"/>
                </a:solidFill>
              </a:rPr>
              <a:t>Highlighted low-margin items for price or cost adjustments.</a:t>
            </a:r>
          </a:p>
        </p:txBody>
      </p:sp>
      <p:sp>
        <p:nvSpPr>
          <p:cNvPr id="9" name="Rectangle 8">
            <a:extLst>
              <a:ext uri="{FF2B5EF4-FFF2-40B4-BE49-F238E27FC236}">
                <a16:creationId xmlns:a16="http://schemas.microsoft.com/office/drawing/2014/main" id="{A8E7EC70-BCDF-72E3-8D57-9D015D1E38F0}"/>
              </a:ext>
            </a:extLst>
          </p:cNvPr>
          <p:cNvSpPr/>
          <p:nvPr/>
        </p:nvSpPr>
        <p:spPr>
          <a:xfrm>
            <a:off x="9068125" y="5167333"/>
            <a:ext cx="2743200" cy="2011680"/>
          </a:xfrm>
          <a:prstGeom prst="rect">
            <a:avLst/>
          </a:prstGeom>
          <a:solidFill>
            <a:srgbClr val="003366"/>
          </a:solidFill>
          <a:ln>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p>
          <a:p>
            <a:pPr algn="ctr"/>
            <a:r>
              <a:rPr dirty="0"/>
              <a:t>Customer Experience Improvement</a:t>
            </a:r>
            <a:endParaRPr lang="en-IN" dirty="0"/>
          </a:p>
          <a:p>
            <a:pPr algn="ctr"/>
            <a:endParaRPr dirty="0"/>
          </a:p>
          <a:p>
            <a:pPr lvl="1"/>
            <a:r>
              <a:rPr sz="1400" dirty="0">
                <a:solidFill>
                  <a:srgbClr val="DCDCDC"/>
                </a:solidFill>
              </a:rPr>
              <a:t>Insights help reduce delays and improve satisfaction ratings.</a:t>
            </a:r>
          </a:p>
        </p:txBody>
      </p:sp>
    </p:spTree>
    <p:extLst>
      <p:ext uri="{BB962C8B-B14F-4D97-AF65-F5344CB8AC3E}">
        <p14:creationId xmlns:p14="http://schemas.microsoft.com/office/powerpoint/2010/main" val="32885835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90</TotalTime>
  <Words>859</Words>
  <Application>Microsoft Office PowerPoint</Application>
  <PresentationFormat>Custom</PresentationFormat>
  <Paragraphs>128</Paragraphs>
  <Slides>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Inter Light</vt:lpstr>
      <vt:lpstr>Calibri</vt:lpstr>
      <vt:lpstr>Roboto</vt:lpstr>
      <vt:lpstr>Montserrat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Shashank kumar Singh</cp:lastModifiedBy>
  <cp:revision>10</cp:revision>
  <dcterms:created xsi:type="dcterms:W3CDTF">2026-02-09T13:30:30Z</dcterms:created>
  <dcterms:modified xsi:type="dcterms:W3CDTF">2026-02-10T10:13:17Z</dcterms:modified>
</cp:coreProperties>
</file>